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02" r:id="rId2"/>
    <p:sldId id="1008" r:id="rId3"/>
    <p:sldId id="995" r:id="rId4"/>
    <p:sldId id="997" r:id="rId5"/>
    <p:sldId id="987" r:id="rId6"/>
    <p:sldId id="990" r:id="rId7"/>
    <p:sldId id="998" r:id="rId8"/>
    <p:sldId id="994" r:id="rId9"/>
    <p:sldId id="1015" r:id="rId10"/>
    <p:sldId id="1017" r:id="rId11"/>
    <p:sldId id="1018" r:id="rId12"/>
    <p:sldId id="1019" r:id="rId13"/>
    <p:sldId id="432" r:id="rId14"/>
    <p:sldId id="1058" r:id="rId15"/>
    <p:sldId id="297" r:id="rId16"/>
    <p:sldId id="996" r:id="rId17"/>
    <p:sldId id="991" r:id="rId18"/>
    <p:sldId id="999" r:id="rId19"/>
    <p:sldId id="1002" r:id="rId20"/>
    <p:sldId id="295" r:id="rId21"/>
    <p:sldId id="98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79" userDrawn="1">
          <p15:clr>
            <a:srgbClr val="A4A3A4"/>
          </p15:clr>
        </p15:guide>
        <p15:guide id="2" orient="horz" pos="2727" userDrawn="1">
          <p15:clr>
            <a:srgbClr val="A4A3A4"/>
          </p15:clr>
        </p15:guide>
        <p15:guide id="3" orient="horz" pos="1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812"/>
    <a:srgbClr val="C00000"/>
    <a:srgbClr val="FFFFFF"/>
    <a:srgbClr val="D20000"/>
    <a:srgbClr val="900000"/>
    <a:srgbClr val="595959"/>
    <a:srgbClr val="DA1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6" autoAdjust="0"/>
    <p:restoredTop sz="96395" autoAdjust="0"/>
  </p:normalViewPr>
  <p:slideViewPr>
    <p:cSldViewPr snapToGrid="0">
      <p:cViewPr>
        <p:scale>
          <a:sx n="73" d="100"/>
          <a:sy n="73" d="100"/>
        </p:scale>
        <p:origin x="1698" y="912"/>
      </p:cViewPr>
      <p:guideLst>
        <p:guide pos="4679"/>
        <p:guide orient="horz" pos="2727"/>
        <p:guide orient="horz" pos="1842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306E9-D853-4A56-B7E0-1537762B8E36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88590-D952-46B4-A81E-E80FCE1B8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7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89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18" y="102178"/>
            <a:ext cx="1780032" cy="7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8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ЛОК_стандар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017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6976-B985-4582-8111-BC31E0E6B3A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8046-1DC0-4941-8598-139473F61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32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4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60128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5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23" t="-87" r="323" b="87"/>
          <a:stretch/>
        </p:blipFill>
        <p:spPr>
          <a:xfrm rot="5400000">
            <a:off x="4447822" y="-886178"/>
            <a:ext cx="3296356" cy="12192000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10273979" y="6236570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5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6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EDF4653F-A3D7-A2F8-7F94-BC49E407F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502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60128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8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6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EDF4653F-A3D7-A2F8-7F94-BC49E407F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502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70761" y="6091869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D6006-CC0D-755B-DFE7-E6D064A2F32F}"/>
              </a:ext>
            </a:extLst>
          </p:cNvPr>
          <p:cNvSpPr txBox="1"/>
          <p:nvPr userDrawn="1"/>
        </p:nvSpPr>
        <p:spPr>
          <a:xfrm>
            <a:off x="3677682" y="5737926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Центральный офис </a:t>
            </a:r>
            <a:r>
              <a:rPr lang="en-GB" sz="1000" b="1" dirty="0">
                <a:solidFill>
                  <a:schemeClr val="bg1"/>
                </a:solidFill>
              </a:rPr>
              <a:t>EKF</a:t>
            </a:r>
          </a:p>
          <a:p>
            <a:r>
              <a:rPr lang="en-GB" sz="1000" dirty="0">
                <a:solidFill>
                  <a:schemeClr val="bg1"/>
                </a:solidFill>
              </a:rPr>
              <a:t>127273, </a:t>
            </a:r>
            <a:r>
              <a:rPr lang="ru-RU" sz="1000" dirty="0">
                <a:solidFill>
                  <a:schemeClr val="bg1"/>
                </a:solidFill>
              </a:rPr>
              <a:t>Россия, г. Москва, ул. Отрадная, </a:t>
            </a:r>
          </a:p>
          <a:p>
            <a:r>
              <a:rPr lang="ru-RU" sz="1000" dirty="0">
                <a:solidFill>
                  <a:schemeClr val="bg1"/>
                </a:solidFill>
              </a:rPr>
              <a:t>2Б, строение 9,«Технопарк Отрадное»</a:t>
            </a:r>
          </a:p>
          <a:p>
            <a:r>
              <a:rPr lang="ru-RU" sz="1000" dirty="0">
                <a:solidFill>
                  <a:schemeClr val="bg1"/>
                </a:solidFill>
              </a:rPr>
              <a:t>+7 (495)788-88-15</a:t>
            </a:r>
            <a:endParaRPr lang="en-RU" sz="1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34B33-BC1C-8FB7-94D0-6BEB01C4637C}"/>
              </a:ext>
            </a:extLst>
          </p:cNvPr>
          <p:cNvSpPr txBox="1"/>
          <p:nvPr userDrawn="1"/>
        </p:nvSpPr>
        <p:spPr>
          <a:xfrm>
            <a:off x="7297188" y="5737927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Офис в Санкт-Петербурге</a:t>
            </a:r>
          </a:p>
          <a:p>
            <a:r>
              <a:rPr lang="ru-RU" sz="1000" dirty="0">
                <a:solidFill>
                  <a:schemeClr val="bg1"/>
                </a:solidFill>
              </a:rPr>
              <a:t>197341, Россия, г. Санкт-Петербург,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ru-RU" sz="1000" dirty="0">
                <a:solidFill>
                  <a:schemeClr val="bg1"/>
                </a:solidFill>
              </a:rPr>
              <a:t>ул. Афонская, 2, офис 3-304, </a:t>
            </a:r>
          </a:p>
          <a:p>
            <a:r>
              <a:rPr lang="ru-RU" sz="1000" dirty="0">
                <a:solidFill>
                  <a:schemeClr val="bg1"/>
                </a:solidFill>
              </a:rPr>
              <a:t>БЦ «Афонская 2» +7 (800) 333-88-15</a:t>
            </a:r>
            <a:endParaRPr lang="en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8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70761" y="6091869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D6006-CC0D-755B-DFE7-E6D064A2F32F}"/>
              </a:ext>
            </a:extLst>
          </p:cNvPr>
          <p:cNvSpPr txBox="1"/>
          <p:nvPr userDrawn="1"/>
        </p:nvSpPr>
        <p:spPr>
          <a:xfrm>
            <a:off x="5480179" y="5737925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Центральный офис </a:t>
            </a:r>
            <a:r>
              <a:rPr lang="en-GB" sz="1000" b="1" dirty="0">
                <a:solidFill>
                  <a:schemeClr val="bg1"/>
                </a:solidFill>
              </a:rPr>
              <a:t>EKF</a:t>
            </a:r>
          </a:p>
          <a:p>
            <a:r>
              <a:rPr lang="en-GB" sz="1000" dirty="0">
                <a:solidFill>
                  <a:schemeClr val="bg1"/>
                </a:solidFill>
              </a:rPr>
              <a:t>127273, </a:t>
            </a:r>
            <a:r>
              <a:rPr lang="ru-RU" sz="1000" dirty="0">
                <a:solidFill>
                  <a:schemeClr val="bg1"/>
                </a:solidFill>
              </a:rPr>
              <a:t>Россия, г. Москва, ул. Отрадная, </a:t>
            </a:r>
          </a:p>
          <a:p>
            <a:r>
              <a:rPr lang="ru-RU" sz="1000" dirty="0">
                <a:solidFill>
                  <a:schemeClr val="bg1"/>
                </a:solidFill>
              </a:rPr>
              <a:t>2Б, строение 9,«Технопарк Отрадное»</a:t>
            </a:r>
          </a:p>
          <a:p>
            <a:r>
              <a:rPr lang="ru-RU" sz="1000" dirty="0">
                <a:solidFill>
                  <a:schemeClr val="bg1"/>
                </a:solidFill>
              </a:rPr>
              <a:t>+7 (495)788-88-15</a:t>
            </a:r>
            <a:endParaRPr lang="en-RU" sz="1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34B33-BC1C-8FB7-94D0-6BEB01C4637C}"/>
              </a:ext>
            </a:extLst>
          </p:cNvPr>
          <p:cNvSpPr txBox="1"/>
          <p:nvPr userDrawn="1"/>
        </p:nvSpPr>
        <p:spPr>
          <a:xfrm>
            <a:off x="9099685" y="5737926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Офис в Санкт-Петербурге</a:t>
            </a:r>
          </a:p>
          <a:p>
            <a:r>
              <a:rPr lang="ru-RU" sz="1000" dirty="0">
                <a:solidFill>
                  <a:schemeClr val="bg1"/>
                </a:solidFill>
              </a:rPr>
              <a:t>197341, Россия, г. Санкт-Петербург,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ru-RU" sz="1000" dirty="0">
                <a:solidFill>
                  <a:schemeClr val="bg1"/>
                </a:solidFill>
              </a:rPr>
              <a:t>ул. Афонская, 2, офис 3-304, </a:t>
            </a:r>
          </a:p>
          <a:p>
            <a:r>
              <a:rPr lang="ru-RU" sz="1000" dirty="0">
                <a:solidFill>
                  <a:schemeClr val="bg1"/>
                </a:solidFill>
              </a:rPr>
              <a:t>БЦ «Афонская 2» +7 (800) 333-88-15</a:t>
            </a:r>
            <a:endParaRPr lang="en-RU" sz="1000" dirty="0">
              <a:solidFill>
                <a:schemeClr val="bg1"/>
              </a:solidFill>
            </a:endParaRPr>
          </a:p>
        </p:txBody>
      </p:sp>
      <p:pic>
        <p:nvPicPr>
          <p:cNvPr id="11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28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5" r:id="rId3"/>
    <p:sldLayoutId id="2147483661" r:id="rId4"/>
    <p:sldLayoutId id="2147483657" r:id="rId5"/>
    <p:sldLayoutId id="2147483656" r:id="rId6"/>
    <p:sldLayoutId id="2147483658" r:id="rId7"/>
    <p:sldLayoutId id="2147483659" r:id="rId8"/>
    <p:sldLayoutId id="2147483660" r:id="rId9"/>
    <p:sldLayoutId id="2147483650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ru-RU" sz="1800" kern="1200" smtClean="0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14" userDrawn="1">
          <p15:clr>
            <a:srgbClr val="F26B43"/>
          </p15:clr>
        </p15:guide>
        <p15:guide id="3" orient="horz" pos="1162" userDrawn="1">
          <p15:clr>
            <a:srgbClr val="F26B43"/>
          </p15:clr>
        </p15:guide>
        <p15:guide id="4" pos="665" userDrawn="1">
          <p15:clr>
            <a:srgbClr val="F26B43"/>
          </p15:clr>
        </p15:guide>
        <p15:guide id="5" pos="1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2F8CF7-64D6-4C71-900A-E0554D5E4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" r="44197" b="7232"/>
          <a:stretch/>
        </p:blipFill>
        <p:spPr>
          <a:xfrm>
            <a:off x="-2284" y="0"/>
            <a:ext cx="6773341" cy="68901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CAE7A-104A-49DC-A1B0-CFE412A01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60" y="0"/>
            <a:ext cx="6241410" cy="689015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B4A31E-2EBC-4CDD-A99A-B567C19B55B3}"/>
              </a:ext>
            </a:extLst>
          </p:cNvPr>
          <p:cNvSpPr/>
          <p:nvPr/>
        </p:nvSpPr>
        <p:spPr>
          <a:xfrm>
            <a:off x="8875" y="8793"/>
            <a:ext cx="5308979" cy="6866792"/>
          </a:xfrm>
          <a:prstGeom prst="rect">
            <a:avLst/>
          </a:prstGeom>
          <a:gradFill flip="none" rotWithShape="1">
            <a:gsLst>
              <a:gs pos="3000">
                <a:schemeClr val="tx1">
                  <a:alpha val="2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2508678-4872-4F46-AB0F-E9354A1F7C5F}"/>
              </a:ext>
            </a:extLst>
          </p:cNvPr>
          <p:cNvSpPr/>
          <p:nvPr/>
        </p:nvSpPr>
        <p:spPr>
          <a:xfrm>
            <a:off x="275570" y="566860"/>
            <a:ext cx="5906673" cy="5907948"/>
          </a:xfrm>
          <a:prstGeom prst="rect">
            <a:avLst/>
          </a:prstGeom>
          <a:solidFill>
            <a:srgbClr val="E31A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82BF61-CB34-4479-8EC7-10FC6ABD5112}"/>
              </a:ext>
            </a:extLst>
          </p:cNvPr>
          <p:cNvSpPr txBox="1"/>
          <p:nvPr/>
        </p:nvSpPr>
        <p:spPr>
          <a:xfrm>
            <a:off x="771084" y="5712323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89CE1-16DB-46DD-8089-A4A59D296A7A}"/>
              </a:ext>
            </a:extLst>
          </p:cNvPr>
          <p:cNvSpPr txBox="1"/>
          <p:nvPr/>
        </p:nvSpPr>
        <p:spPr>
          <a:xfrm>
            <a:off x="771084" y="860138"/>
            <a:ext cx="25608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3ECF737-9864-4BD0-AB37-3F33266A38F1}"/>
              </a:ext>
            </a:extLst>
          </p:cNvPr>
          <p:cNvSpPr/>
          <p:nvPr/>
        </p:nvSpPr>
        <p:spPr>
          <a:xfrm>
            <a:off x="594915" y="2530618"/>
            <a:ext cx="5169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ЩИТЫ УЧЁТНЫЕ</a:t>
            </a:r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IP31</a:t>
            </a:r>
            <a:r>
              <a:rPr lang="ru-RU" sz="4000" b="1" dirty="0">
                <a:solidFill>
                  <a:schemeClr val="bg1"/>
                </a:solidFill>
              </a:rPr>
              <a:t> / </a:t>
            </a:r>
            <a:r>
              <a:rPr lang="en-US" sz="4000" b="1" dirty="0">
                <a:solidFill>
                  <a:schemeClr val="bg1"/>
                </a:solidFill>
              </a:rPr>
              <a:t>IP54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3723B1-6B11-4774-A44D-05350EA219D8}"/>
              </a:ext>
            </a:extLst>
          </p:cNvPr>
          <p:cNvSpPr txBox="1"/>
          <p:nvPr/>
        </p:nvSpPr>
        <p:spPr>
          <a:xfrm>
            <a:off x="9346740" y="6474808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Graphic 5">
            <a:extLst>
              <a:ext uri="{FF2B5EF4-FFF2-40B4-BE49-F238E27FC236}">
                <a16:creationId xmlns:a16="http://schemas.microsoft.com/office/drawing/2014/main" id="{7666DA31-8EC0-48A6-B03A-94C489C715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4975" y="566860"/>
            <a:ext cx="2499735" cy="6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38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61D196-739A-42CD-8E22-0836FD89A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62" y="1249526"/>
            <a:ext cx="2754573" cy="2754573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742520" y="3911954"/>
            <a:ext cx="2603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На два счетчика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7D72EEB6-E73B-4990-8BA3-0CE97EAA4C72}"/>
              </a:ext>
            </a:extLst>
          </p:cNvPr>
          <p:cNvSpPr txBox="1">
            <a:spLocks/>
          </p:cNvSpPr>
          <p:nvPr/>
        </p:nvSpPr>
        <p:spPr>
          <a:xfrm>
            <a:off x="445260" y="308648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 </a:t>
            </a:r>
            <a:r>
              <a:rPr lang="en-US" b="1" dirty="0"/>
              <a:t>IP</a:t>
            </a:r>
            <a:r>
              <a:rPr lang="ru-RU" b="1" dirty="0"/>
              <a:t>54</a:t>
            </a:r>
          </a:p>
          <a:p>
            <a:pPr marL="0" indent="0">
              <a:buNone/>
            </a:pPr>
            <a:r>
              <a:rPr lang="ru-RU" sz="2000" b="1" dirty="0"/>
              <a:t>Исполнения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00BF96D-8C26-4A12-8029-CFE9E783E849}"/>
              </a:ext>
            </a:extLst>
          </p:cNvPr>
          <p:cNvSpPr/>
          <p:nvPr/>
        </p:nvSpPr>
        <p:spPr>
          <a:xfrm>
            <a:off x="892177" y="4307081"/>
            <a:ext cx="2834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мм.: 310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мм.: 420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Глубина, мм: 150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шт.: 3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Счетчик тип: 1ф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9C8D523-3E32-480D-A8EA-DC30F6D7160D}"/>
              </a:ext>
            </a:extLst>
          </p:cNvPr>
          <p:cNvSpPr/>
          <p:nvPr/>
        </p:nvSpPr>
        <p:spPr>
          <a:xfrm>
            <a:off x="4234691" y="4328944"/>
            <a:ext cx="31212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мм: 580 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мм: </a:t>
            </a:r>
            <a:r>
              <a:rPr lang="en-US" sz="1200" dirty="0">
                <a:solidFill>
                  <a:srgbClr val="000000"/>
                </a:solidFill>
              </a:rPr>
              <a:t>300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Глубина, мм: 16</a:t>
            </a:r>
            <a:r>
              <a:rPr lang="en-US" sz="1200" dirty="0">
                <a:solidFill>
                  <a:srgbClr val="000000"/>
                </a:solidFill>
              </a:rPr>
              <a:t>0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</a:t>
            </a:r>
            <a:r>
              <a:rPr lang="ru-RU" sz="1200" dirty="0" err="1">
                <a:solidFill>
                  <a:srgbClr val="000000"/>
                </a:solidFill>
              </a:rPr>
              <a:t>шт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  <a:r>
              <a:rPr lang="ru-RU" sz="1200" dirty="0">
                <a:solidFill>
                  <a:srgbClr val="000000"/>
                </a:solidFill>
              </a:rPr>
              <a:t>: </a:t>
            </a:r>
            <a:r>
              <a:rPr lang="en-US" sz="1200" dirty="0">
                <a:solidFill>
                  <a:srgbClr val="000000"/>
                </a:solidFill>
              </a:rPr>
              <a:t>12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Счетчик тип: 3ф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37A9FD6-FCD4-4468-865F-8672EB56F9B3}"/>
              </a:ext>
            </a:extLst>
          </p:cNvPr>
          <p:cNvSpPr/>
          <p:nvPr/>
        </p:nvSpPr>
        <p:spPr>
          <a:xfrm>
            <a:off x="3899452" y="3886067"/>
            <a:ext cx="3791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Два отдельных отсека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6B3BB-12B1-4B4D-AC03-703C9F6ED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670" y="876998"/>
            <a:ext cx="2754573" cy="27545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DBD3C0-C7ED-4AD3-99AB-B294B8068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199" y="1223731"/>
            <a:ext cx="2754573" cy="275457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2D6334-0AD7-4BDC-B696-40A6263EA81E}"/>
              </a:ext>
            </a:extLst>
          </p:cNvPr>
          <p:cNvSpPr/>
          <p:nvPr/>
        </p:nvSpPr>
        <p:spPr>
          <a:xfrm>
            <a:off x="7855884" y="3937749"/>
            <a:ext cx="3841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Счетчик на дин-рейку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DC05D09-6C07-4A69-B3F1-2C3AE62E5FBF}"/>
              </a:ext>
            </a:extLst>
          </p:cNvPr>
          <p:cNvSpPr/>
          <p:nvPr/>
        </p:nvSpPr>
        <p:spPr>
          <a:xfrm>
            <a:off x="8244825" y="4329113"/>
            <a:ext cx="33026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мм.: 250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мм.: 300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Глубина, мм: 100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шт.: до 14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Счетчик тип: на </a:t>
            </a:r>
            <a:r>
              <a:rPr lang="en-US" sz="1200" dirty="0">
                <a:solidFill>
                  <a:srgbClr val="000000"/>
                </a:solidFill>
              </a:rPr>
              <a:t>DIN</a:t>
            </a:r>
            <a:r>
              <a:rPr lang="ru-RU" sz="1200" dirty="0">
                <a:solidFill>
                  <a:srgbClr val="000000"/>
                </a:solidFill>
              </a:rPr>
              <a:t>-рейку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7CDE1E5-9121-4C8B-BBD2-2C309EDF8727}"/>
              </a:ext>
            </a:extLst>
          </p:cNvPr>
          <p:cNvSpPr/>
          <p:nvPr/>
        </p:nvSpPr>
        <p:spPr>
          <a:xfrm>
            <a:off x="564651" y="3793094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23D1285-0757-4BEF-AB3D-B09CD2657121}"/>
              </a:ext>
            </a:extLst>
          </p:cNvPr>
          <p:cNvSpPr/>
          <p:nvPr/>
        </p:nvSpPr>
        <p:spPr>
          <a:xfrm>
            <a:off x="3905143" y="3794927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FFE34B0-5D34-4B70-821C-264BA198DA43}"/>
              </a:ext>
            </a:extLst>
          </p:cNvPr>
          <p:cNvSpPr/>
          <p:nvPr/>
        </p:nvSpPr>
        <p:spPr>
          <a:xfrm>
            <a:off x="7915180" y="3793094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88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"/>
          <p:cNvSpPr txBox="1">
            <a:spLocks/>
          </p:cNvSpPr>
          <p:nvPr/>
        </p:nvSpPr>
        <p:spPr>
          <a:xfrm>
            <a:off x="0" y="985041"/>
            <a:ext cx="12192000" cy="4702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ОСОБЕНОСТИ КОНСТРУКЦИИ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id="{D9840D3E-D744-4E91-8E1B-A53C32DCCB29}"/>
              </a:ext>
            </a:extLst>
          </p:cNvPr>
          <p:cNvSpPr txBox="1">
            <a:spLocks/>
          </p:cNvSpPr>
          <p:nvPr/>
        </p:nvSpPr>
        <p:spPr>
          <a:xfrm>
            <a:off x="440624" y="310880"/>
            <a:ext cx="5359285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 </a:t>
            </a:r>
            <a:r>
              <a:rPr lang="en-US" b="1" dirty="0"/>
              <a:t>IP54</a:t>
            </a:r>
            <a:endParaRPr lang="ru-RU" b="1" dirty="0"/>
          </a:p>
          <a:p>
            <a:pPr marL="0" indent="0">
              <a:buNone/>
            </a:pPr>
            <a:r>
              <a:rPr lang="ru-RU" sz="2000" b="1" dirty="0"/>
              <a:t>Особенности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D90015-2980-4F0A-A845-A5CB3D6B243D}"/>
              </a:ext>
            </a:extLst>
          </p:cNvPr>
          <p:cNvSpPr/>
          <p:nvPr/>
        </p:nvSpPr>
        <p:spPr>
          <a:xfrm>
            <a:off x="454963" y="1680427"/>
            <a:ext cx="6045095" cy="3926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Номинальный ток 125А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Счетчик тип: 1ф / 3ф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Крепление счетчика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на: монтажную панель / </a:t>
            </a:r>
            <a:r>
              <a:rPr lang="en-US" sz="1400" dirty="0">
                <a:solidFill>
                  <a:srgbClr val="000000"/>
                </a:solidFill>
              </a:rPr>
              <a:t>DIN</a:t>
            </a:r>
            <a:r>
              <a:rPr lang="ru-RU" sz="1400" dirty="0">
                <a:solidFill>
                  <a:srgbClr val="000000"/>
                </a:solidFill>
              </a:rPr>
              <a:t>-рейка 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На дверь н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анесен сплошной полиуретановый уплотнитель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Усиленные петли, п</a:t>
            </a:r>
            <a:r>
              <a:rPr lang="ru-RU" sz="1400" dirty="0">
                <a:solidFill>
                  <a:srgbClr val="000000"/>
                </a:solidFill>
              </a:rPr>
              <a:t>равая навеска двери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Загиб кромки около двери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Ввод кабеля снизу через сальники 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Замок-защелка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IP54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с трехгранным ключом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Окно установлено с применением герметика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en-US" sz="1400" dirty="0">
              <a:highlight>
                <a:srgbClr val="FFFF00"/>
              </a:highligh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3F0FB-3230-4A69-AF5D-E19F845F6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4746" r="5209"/>
          <a:stretch/>
        </p:blipFill>
        <p:spPr>
          <a:xfrm>
            <a:off x="7427913" y="0"/>
            <a:ext cx="4781953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4E1887-3F56-4023-9FFD-9BB4C5177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13" y="101909"/>
            <a:ext cx="1787880" cy="7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7889631" y="1166446"/>
            <a:ext cx="2189266" cy="94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1">
            <a:extLst>
              <a:ext uri="{FF2B5EF4-FFF2-40B4-BE49-F238E27FC236}">
                <a16:creationId xmlns:a16="http://schemas.microsoft.com/office/drawing/2014/main" id="{4D5932E4-F62D-44FE-8AF2-13BB680F0653}"/>
              </a:ext>
            </a:extLst>
          </p:cNvPr>
          <p:cNvSpPr txBox="1">
            <a:spLocks/>
          </p:cNvSpPr>
          <p:nvPr/>
        </p:nvSpPr>
        <p:spPr>
          <a:xfrm>
            <a:off x="433296" y="297281"/>
            <a:ext cx="4099514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 </a:t>
            </a:r>
            <a:r>
              <a:rPr lang="en-US" b="1" dirty="0"/>
              <a:t>IP54</a:t>
            </a:r>
            <a:endParaRPr lang="ru-RU" b="1" dirty="0"/>
          </a:p>
          <a:p>
            <a:pPr marL="0" indent="0">
              <a:buNone/>
            </a:pPr>
            <a:r>
              <a:rPr lang="ru-RU" sz="2000" b="1" dirty="0"/>
              <a:t>Аксессуары</a:t>
            </a:r>
          </a:p>
          <a:p>
            <a:pPr marL="0" indent="0">
              <a:buNone/>
            </a:pPr>
            <a:endParaRPr lang="ru-RU" sz="20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5CBD2E-7BCC-4FCA-BD06-0EA422FF3CBD}"/>
              </a:ext>
            </a:extLst>
          </p:cNvPr>
          <p:cNvSpPr/>
          <p:nvPr/>
        </p:nvSpPr>
        <p:spPr>
          <a:xfrm>
            <a:off x="446359" y="1557914"/>
            <a:ext cx="6487004" cy="2027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  <a:tabLst/>
            </a:pPr>
            <a:r>
              <a:rPr lang="ru-RU" sz="1400" dirty="0"/>
              <a:t>Монтажный комплект 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DA081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/>
              <a:t>для настенной установки (шурупы, дюбели, шайбы) 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DA0812"/>
              </a:buClr>
              <a:buSzPct val="120000"/>
              <a:buFont typeface="Arial" panose="020B0604020202020204" pitchFamily="34" charset="0"/>
              <a:buChar char="•"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для навесной установки (пластины, болты, гайки, шайбы)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/>
              <a:t>Сальники 32</a:t>
            </a:r>
            <a:r>
              <a:rPr lang="en-US" sz="1400" dirty="0"/>
              <a:t> </a:t>
            </a:r>
            <a:r>
              <a:rPr lang="ru-RU" sz="1400" dirty="0"/>
              <a:t>мм</a:t>
            </a:r>
            <a:r>
              <a:rPr lang="en-US" sz="1400" dirty="0"/>
              <a:t> </a:t>
            </a:r>
            <a:r>
              <a:rPr lang="ru-RU" sz="1400" dirty="0"/>
              <a:t>ввода кабеля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23EF5-2AD6-42FD-BAC1-ADB381660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69"/>
          <a:stretch/>
        </p:blipFill>
        <p:spPr>
          <a:xfrm>
            <a:off x="2632668" y="3429000"/>
            <a:ext cx="4099513" cy="25408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44794E-B939-4EEF-835D-FD061464E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"/>
          <a:stretch/>
        </p:blipFill>
        <p:spPr>
          <a:xfrm>
            <a:off x="7427913" y="0"/>
            <a:ext cx="480824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442DEC-7887-4517-A10A-DD35FA3AA5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2108B9-5284-4580-A6B4-EDEBC1D55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5215" r="9206" b="16395"/>
          <a:stretch/>
        </p:blipFill>
        <p:spPr>
          <a:xfrm>
            <a:off x="622998" y="3819879"/>
            <a:ext cx="2009670" cy="175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86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8B02-7265-2E29-64E8-4E5CE695671A}"/>
              </a:ext>
            </a:extLst>
          </p:cNvPr>
          <p:cNvSpPr txBox="1">
            <a:spLocks/>
          </p:cNvSpPr>
          <p:nvPr/>
        </p:nvSpPr>
        <p:spPr>
          <a:xfrm>
            <a:off x="413238" y="2451024"/>
            <a:ext cx="5282168" cy="684062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Щ</a:t>
            </a:r>
            <a:r>
              <a:rPr lang="ru-RU" dirty="0"/>
              <a:t>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IP</a:t>
            </a:r>
            <a:r>
              <a:rPr lang="ru-RU" sz="4000" b="1" dirty="0">
                <a:solidFill>
                  <a:schemeClr val="bg1"/>
                </a:solidFill>
              </a:rPr>
              <a:t>54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dirty="0"/>
              <a:t>Basic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14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"/>
          <p:cNvSpPr txBox="1">
            <a:spLocks/>
          </p:cNvSpPr>
          <p:nvPr/>
        </p:nvSpPr>
        <p:spPr>
          <a:xfrm>
            <a:off x="0" y="985041"/>
            <a:ext cx="12192000" cy="4702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ОСОБЕНОСТИ КОНСТРУКЦИИ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id="{D9840D3E-D744-4E91-8E1B-A53C32DCCB29}"/>
              </a:ext>
            </a:extLst>
          </p:cNvPr>
          <p:cNvSpPr txBox="1">
            <a:spLocks/>
          </p:cNvSpPr>
          <p:nvPr/>
        </p:nvSpPr>
        <p:spPr>
          <a:xfrm>
            <a:off x="432885" y="309581"/>
            <a:ext cx="10032522" cy="702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 </a:t>
            </a:r>
            <a:r>
              <a:rPr lang="en-US" b="1" dirty="0"/>
              <a:t>IP54 BASIC</a:t>
            </a:r>
            <a:endParaRPr lang="ru-RU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D90015-2980-4F0A-A845-A5CB3D6B243D}"/>
              </a:ext>
            </a:extLst>
          </p:cNvPr>
          <p:cNvSpPr/>
          <p:nvPr/>
        </p:nvSpPr>
        <p:spPr>
          <a:xfrm>
            <a:off x="456030" y="1037020"/>
            <a:ext cx="5837865" cy="424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Номинальный ток 125А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Счетчик тип: 1ф / 3ф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Крепление счетчика на: монтажную панель / DIN-рейка 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На дверь н</a:t>
            </a:r>
            <a:r>
              <a:rPr lang="ru-RU" sz="1400" dirty="0">
                <a:latin typeface="+mj-lt"/>
                <a:ea typeface="Verdana" panose="020B0604030504040204" pitchFamily="34" charset="0"/>
              </a:rPr>
              <a:t>анесен сплошной полиуретановый уплотнитель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Verdana" panose="020B0604030504040204" pitchFamily="34" charset="0"/>
              </a:rPr>
              <a:t>Загиб кромки около двери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Ввод кабеля снизу 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Verdana" panose="020B0604030504040204" pitchFamily="34" charset="0"/>
              </a:rPr>
              <a:t>Замок-защелка IP54 с трехгранным ключом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Verdana" panose="020B0604030504040204" pitchFamily="34" charset="0"/>
              </a:rPr>
              <a:t>Окно установлено с применением герметика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endParaRPr lang="ru-RU" sz="1400" dirty="0">
              <a:latin typeface="+mj-lt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Поставляется без </a:t>
            </a:r>
            <a:r>
              <a:rPr lang="ru-RU" sz="1400" dirty="0">
                <a:latin typeface="+mj-lt"/>
              </a:rPr>
              <a:t>поводков заземления, монтажного комплекта и маркировочных наклеек</a:t>
            </a:r>
            <a:endParaRPr lang="en-US" sz="1400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2217D2-2B40-4DBD-8C61-563312ADB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" b="1460"/>
          <a:stretch/>
        </p:blipFill>
        <p:spPr>
          <a:xfrm>
            <a:off x="7464424" y="1"/>
            <a:ext cx="4727575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595F50-AF8D-4A88-8DA0-3BA7E6FB6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13" y="101909"/>
            <a:ext cx="1787880" cy="7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9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808FD-220B-4506-BED0-11DCB95D2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6974" y="983150"/>
            <a:ext cx="3079057" cy="30790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BE7F29-BEAA-490B-B48D-F4CB88805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951" y="1304038"/>
            <a:ext cx="2437283" cy="2437283"/>
          </a:xfrm>
          <a:prstGeom prst="rect">
            <a:avLst/>
          </a:prstGeom>
        </p:spPr>
      </p:pic>
      <p:sp>
        <p:nvSpPr>
          <p:cNvPr id="21" name="Текст 1">
            <a:extLst>
              <a:ext uri="{FF2B5EF4-FFF2-40B4-BE49-F238E27FC236}">
                <a16:creationId xmlns:a16="http://schemas.microsoft.com/office/drawing/2014/main" id="{6C33FBE7-1416-4A49-9BD5-4E3EE546EC92}"/>
              </a:ext>
            </a:extLst>
          </p:cNvPr>
          <p:cNvSpPr txBox="1">
            <a:spLocks/>
          </p:cNvSpPr>
          <p:nvPr/>
        </p:nvSpPr>
        <p:spPr>
          <a:xfrm>
            <a:off x="445260" y="291063"/>
            <a:ext cx="5341586" cy="839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ЩУРН/ЩУ </a:t>
            </a:r>
          </a:p>
          <a:p>
            <a:pPr marL="0" indent="0">
              <a:buNone/>
            </a:pPr>
            <a:r>
              <a:rPr lang="ru-RU" sz="2000" b="1" dirty="0"/>
              <a:t>Объем поставки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F1082-06D5-42C7-AAE3-198350BEDD99}"/>
              </a:ext>
            </a:extLst>
          </p:cNvPr>
          <p:cNvSpPr txBox="1"/>
          <p:nvPr/>
        </p:nvSpPr>
        <p:spPr>
          <a:xfrm>
            <a:off x="6896814" y="4100523"/>
            <a:ext cx="36301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Корпус электрощита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Паспорт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Замок </a:t>
            </a:r>
            <a:r>
              <a:rPr lang="en-US" sz="1200" dirty="0"/>
              <a:t>c </a:t>
            </a:r>
            <a:r>
              <a:rPr lang="ru-RU" sz="1200" dirty="0"/>
              <a:t>трехгранным ключом </a:t>
            </a:r>
            <a:r>
              <a:rPr lang="en-US" sz="1200" dirty="0"/>
              <a:t>IP54</a:t>
            </a:r>
            <a:endParaRPr lang="ru-RU" sz="1200" dirty="0"/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Замок почтовый</a:t>
            </a:r>
            <a:r>
              <a:rPr lang="en-US" sz="1200" dirty="0"/>
              <a:t> IP31</a:t>
            </a:r>
            <a:r>
              <a:rPr lang="ru-RU" sz="1200" dirty="0"/>
              <a:t>*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Поводок заземления** 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Монтажный комплект для настенной </a:t>
            </a:r>
            <a:br>
              <a:rPr lang="en-US" sz="1200" dirty="0"/>
            </a:br>
            <a:r>
              <a:rPr lang="ru-RU" sz="1200" dirty="0"/>
              <a:t>и навесной установки**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Сальники </a:t>
            </a:r>
            <a:r>
              <a:rPr lang="ru-RU" sz="1200" dirty="0" err="1"/>
              <a:t>каб.ввода</a:t>
            </a:r>
            <a:r>
              <a:rPr lang="ru-RU" sz="1200" dirty="0"/>
              <a:t> "Пирамидка“ **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Наклейка «Молния», «Заземление»**</a:t>
            </a:r>
          </a:p>
          <a:p>
            <a:pPr>
              <a:buClr>
                <a:srgbClr val="DA0812"/>
              </a:buClr>
              <a:buSzPct val="120000"/>
            </a:pP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839BD2-FADF-48BD-86B8-567931A2EC28}"/>
              </a:ext>
            </a:extLst>
          </p:cNvPr>
          <p:cNvSpPr txBox="1"/>
          <p:nvPr/>
        </p:nvSpPr>
        <p:spPr>
          <a:xfrm>
            <a:off x="1458589" y="4097288"/>
            <a:ext cx="46491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Корпус электрощита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Паспорт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Замок почтовый</a:t>
            </a:r>
            <a:r>
              <a:rPr lang="en-US" sz="1200" dirty="0"/>
              <a:t> IP31</a:t>
            </a:r>
            <a:r>
              <a:rPr lang="ru-RU" sz="1200" dirty="0"/>
              <a:t> 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Поводок заземления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Монтажный комплект для настенной установки 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Маркировочная таблица 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Наклейка «Молния», «Заземление»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D6507CF2-8F89-4C2E-A034-AE7AA897C9B0}"/>
              </a:ext>
            </a:extLst>
          </p:cNvPr>
          <p:cNvSpPr/>
          <p:nvPr/>
        </p:nvSpPr>
        <p:spPr>
          <a:xfrm>
            <a:off x="2759760" y="2937403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7D2E75-B718-4C9E-ABA9-CBF276361A3D}"/>
              </a:ext>
            </a:extLst>
          </p:cNvPr>
          <p:cNvSpPr txBox="1"/>
          <p:nvPr/>
        </p:nvSpPr>
        <p:spPr>
          <a:xfrm>
            <a:off x="2722992" y="3064537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IP31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22AA51F-3951-4695-A819-5D3BBBAFA87A}"/>
              </a:ext>
            </a:extLst>
          </p:cNvPr>
          <p:cNvSpPr/>
          <p:nvPr/>
        </p:nvSpPr>
        <p:spPr>
          <a:xfrm>
            <a:off x="9063694" y="3084314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A42FC0-01F4-4F9C-B5EA-343F3A42C280}"/>
              </a:ext>
            </a:extLst>
          </p:cNvPr>
          <p:cNvSpPr txBox="1"/>
          <p:nvPr/>
        </p:nvSpPr>
        <p:spPr>
          <a:xfrm>
            <a:off x="9026926" y="3211448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</a:t>
            </a:r>
            <a:r>
              <a:rPr lang="ru-RU" sz="1400" b="1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7DDEF-D3CD-49B0-80CF-5B3C921303B4}"/>
              </a:ext>
            </a:extLst>
          </p:cNvPr>
          <p:cNvSpPr txBox="1"/>
          <p:nvPr/>
        </p:nvSpPr>
        <p:spPr>
          <a:xfrm>
            <a:off x="9697302" y="6224631"/>
            <a:ext cx="2270594" cy="43088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*в двухдверных ЩУ</a:t>
            </a:r>
          </a:p>
          <a:p>
            <a:pPr marL="0" indent="0">
              <a:buNone/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**только в ЩУ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PROXIMA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29031F5-F3F0-4E8C-83D5-7EC513A09536}"/>
              </a:ext>
            </a:extLst>
          </p:cNvPr>
          <p:cNvSpPr/>
          <p:nvPr/>
        </p:nvSpPr>
        <p:spPr>
          <a:xfrm>
            <a:off x="1528926" y="3736613"/>
            <a:ext cx="3773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b="1" dirty="0"/>
              <a:t>ЩУРН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D8E3122-7F20-49A8-8345-BA5AA2765C34}"/>
              </a:ext>
            </a:extLst>
          </p:cNvPr>
          <p:cNvSpPr/>
          <p:nvPr/>
        </p:nvSpPr>
        <p:spPr>
          <a:xfrm>
            <a:off x="1041198" y="3579337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8AD190D-8BAA-43D9-AD8F-62675D934D7B}"/>
              </a:ext>
            </a:extLst>
          </p:cNvPr>
          <p:cNvSpPr/>
          <p:nvPr/>
        </p:nvSpPr>
        <p:spPr>
          <a:xfrm>
            <a:off x="6997351" y="3744944"/>
            <a:ext cx="1332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b="1" dirty="0"/>
              <a:t>ЩУ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251446E-F271-4583-80DB-490EB30C0D5E}"/>
              </a:ext>
            </a:extLst>
          </p:cNvPr>
          <p:cNvSpPr/>
          <p:nvPr/>
        </p:nvSpPr>
        <p:spPr>
          <a:xfrm>
            <a:off x="6473692" y="3587668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96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">
            <a:extLst>
              <a:ext uri="{FF2B5EF4-FFF2-40B4-BE49-F238E27FC236}">
                <a16:creationId xmlns:a16="http://schemas.microsoft.com/office/drawing/2014/main" id="{A08828BF-9B6B-4587-BB95-EF283858E3CE}"/>
              </a:ext>
            </a:extLst>
          </p:cNvPr>
          <p:cNvSpPr txBox="1">
            <a:spLocks/>
          </p:cNvSpPr>
          <p:nvPr/>
        </p:nvSpPr>
        <p:spPr>
          <a:xfrm>
            <a:off x="445260" y="310351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ПОРТФОЛИО ЩУРН </a:t>
            </a:r>
            <a:r>
              <a:rPr lang="en-US" b="1" dirty="0"/>
              <a:t>IP31</a:t>
            </a:r>
            <a:r>
              <a:rPr lang="ru-RU" b="1" dirty="0"/>
              <a:t> и ЩУ</a:t>
            </a:r>
            <a:r>
              <a:rPr lang="en-US" b="1" dirty="0"/>
              <a:t> IP54</a:t>
            </a:r>
            <a:endParaRPr lang="ru-RU" b="1" dirty="0"/>
          </a:p>
          <a:p>
            <a:pPr marL="0" indent="0">
              <a:buNone/>
            </a:pPr>
            <a:r>
              <a:rPr lang="ru-RU" sz="2000" b="1" dirty="0"/>
              <a:t>Факт – ценность - результат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B26D45B-C9DC-4D9E-9753-EC7564929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273958"/>
              </p:ext>
            </p:extLst>
          </p:nvPr>
        </p:nvGraphicFramePr>
        <p:xfrm>
          <a:off x="550863" y="1614454"/>
          <a:ext cx="11111484" cy="423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828">
                  <a:extLst>
                    <a:ext uri="{9D8B030D-6E8A-4147-A177-3AD203B41FA5}">
                      <a16:colId xmlns:a16="http://schemas.microsoft.com/office/drawing/2014/main" val="1860220340"/>
                    </a:ext>
                  </a:extLst>
                </a:gridCol>
                <a:gridCol w="3270371">
                  <a:extLst>
                    <a:ext uri="{9D8B030D-6E8A-4147-A177-3AD203B41FA5}">
                      <a16:colId xmlns:a16="http://schemas.microsoft.com/office/drawing/2014/main" val="3000218055"/>
                    </a:ext>
                  </a:extLst>
                </a:gridCol>
                <a:gridCol w="4137285">
                  <a:extLst>
                    <a:ext uri="{9D8B030D-6E8A-4147-A177-3AD203B41FA5}">
                      <a16:colId xmlns:a16="http://schemas.microsoft.com/office/drawing/2014/main" val="1292767618"/>
                    </a:ext>
                  </a:extLst>
                </a:gridCol>
              </a:tblGrid>
              <a:tr h="1053795">
                <a:tc>
                  <a:txBody>
                    <a:bodyPr/>
                    <a:lstStyle/>
                    <a:p>
                      <a:pPr mar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Корпус перед покраской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фосфатируется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(обработка металла для образования фосфатной пленки на поверхности)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На корпусе появляется пленка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из солей - увеличивает адгезию порошковой краски и препятствует распространению коррозии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Высокое качество покраски, в том числе прокраска угловых частей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042009"/>
                  </a:ext>
                </a:extLst>
              </a:tr>
              <a:tr h="134911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Металлические шкафы серии </a:t>
                      </a:r>
                      <a:br>
                        <a:rPr lang="ru-RU" sz="1200" dirty="0"/>
                      </a:br>
                      <a:r>
                        <a:rPr lang="en-US" sz="1200" dirty="0"/>
                        <a:t>PROxima </a:t>
                      </a:r>
                      <a:r>
                        <a:rPr lang="ru-RU" sz="1200" dirty="0"/>
                        <a:t>имеют скошенные углы</a:t>
                      </a:r>
                      <a:endParaRPr lang="ru-RU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Отличие от щитов массового 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сегмента сомнительного качества</a:t>
                      </a:r>
                      <a:endParaRPr lang="ru-RU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Уверенность в качестве 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покраски, металлообработки,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 комплектации щита</a:t>
                      </a:r>
                      <a:r>
                        <a:rPr lang="ru-RU" sz="1200" dirty="0">
                          <a:highlight>
                            <a:srgbClr val="FFFF00"/>
                          </a:highlight>
                        </a:rPr>
                        <a:t> </a:t>
                      </a:r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849762"/>
                  </a:ext>
                </a:extLst>
              </a:tr>
              <a:tr h="1394053">
                <a:tc>
                  <a:txBody>
                    <a:bodyPr/>
                    <a:lstStyle/>
                    <a:p>
                      <a:pPr marL="0" indent="0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Для ЩУ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IP54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Загиб кромки корпуса, 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прилегающей к двери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Непрерывный полиуретановый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уплотнитель двери для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всех габаритов </a:t>
                      </a:r>
                    </a:p>
                    <a:p>
                      <a:pPr marL="0">
                        <a:spcBef>
                          <a:spcPts val="1200"/>
                        </a:spcBef>
                      </a:pP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Для ЩУ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IP54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Нет опасности проникновения 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воды внутрь шкафа при 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открытии двери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Обеспечивается максимальное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прилегание двери к корпусу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Для ЩУ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IP54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Уверенное открывание двери без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опасения попадания влаги внутрь 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шкафа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Непрерывное уплотнение, 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исключение возможности снижения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IP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0">
                        <a:spcBef>
                          <a:spcPts val="1200"/>
                        </a:spcBef>
                      </a:pP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392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816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">
            <a:extLst>
              <a:ext uri="{FF2B5EF4-FFF2-40B4-BE49-F238E27FC236}">
                <a16:creationId xmlns:a16="http://schemas.microsoft.com/office/drawing/2014/main" id="{4A0822FC-0C3F-4329-A2A3-876C6544389A}"/>
              </a:ext>
            </a:extLst>
          </p:cNvPr>
          <p:cNvSpPr txBox="1">
            <a:spLocks/>
          </p:cNvSpPr>
          <p:nvPr/>
        </p:nvSpPr>
        <p:spPr>
          <a:xfrm>
            <a:off x="426660" y="310803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ЩИТЫ УЧЕТНЫЕ</a:t>
            </a:r>
          </a:p>
          <a:p>
            <a:pPr marL="0" indent="0">
              <a:buNone/>
            </a:pPr>
            <a:r>
              <a:rPr lang="ru-RU" sz="2000" b="1" dirty="0"/>
              <a:t>Дополнительные аксессуары – </a:t>
            </a:r>
            <a:r>
              <a:rPr lang="ru-RU" sz="2000" b="1" dirty="0">
                <a:latin typeface="Verdana"/>
              </a:rPr>
              <a:t>Крепление к столбу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E580E3-C01F-4BA4-8F88-0BE3BCDED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7" b="19742"/>
          <a:stretch/>
        </p:blipFill>
        <p:spPr>
          <a:xfrm>
            <a:off x="4127383" y="4516451"/>
            <a:ext cx="2810312" cy="16850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8BE127-D406-4535-B188-495BCA414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554" y="1826287"/>
            <a:ext cx="2613804" cy="5031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5786D-E97A-4256-B8E8-66B674CDE792}"/>
              </a:ext>
            </a:extLst>
          </p:cNvPr>
          <p:cNvSpPr txBox="1"/>
          <p:nvPr/>
        </p:nvSpPr>
        <p:spPr>
          <a:xfrm>
            <a:off x="5189552" y="6122002"/>
            <a:ext cx="1080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mb54-1k</a:t>
            </a:r>
            <a:endParaRPr lang="ru-RU" sz="11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270E6-8612-4EF9-B611-A189FB37E7A9}"/>
              </a:ext>
            </a:extLst>
          </p:cNvPr>
          <p:cNvSpPr txBox="1"/>
          <p:nvPr/>
        </p:nvSpPr>
        <p:spPr>
          <a:xfrm>
            <a:off x="444893" y="1533961"/>
            <a:ext cx="582474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Универсальная конструкция для крепления ЩУ </a:t>
            </a:r>
            <a:br>
              <a:rPr lang="en-US" sz="1400" dirty="0"/>
            </a:br>
            <a:r>
              <a:rPr lang="ru-RU" sz="1400" dirty="0"/>
              <a:t>к столбу, макс. диаметр хомута 475 мм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tabLst/>
              <a:defRPr/>
            </a:pPr>
            <a:endParaRPr lang="ru-RU" sz="1400" dirty="0"/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/>
              <a:t>Максимальный вес закрепленного щита </a:t>
            </a:r>
            <a:r>
              <a:rPr lang="ru-RU" sz="1400" b="1" dirty="0"/>
              <a:t>70 кг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/>
              <a:t>Длина хомута </a:t>
            </a:r>
            <a:r>
              <a:rPr lang="ru-RU" sz="1400" b="1" dirty="0"/>
              <a:t>1,5 м</a:t>
            </a:r>
            <a:endParaRPr lang="ru-RU" sz="1400" dirty="0"/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endParaRPr lang="ru-RU" sz="1400" dirty="0"/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/>
              <a:t>Для крепления на: </a:t>
            </a:r>
          </a:p>
          <a:p>
            <a:pPr marL="285750" marR="0" lvl="0" indent="252000" algn="l" defTabSz="914400" rtl="0" eaLnBrk="1" fontAlgn="auto" latinLnBrk="0" hangingPunct="1">
              <a:spcAft>
                <a:spcPts val="0"/>
              </a:spcAft>
              <a:buClr>
                <a:srgbClr val="DA0812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/>
              <a:t>столбах круглого сечения диаметром до 450 мм</a:t>
            </a:r>
          </a:p>
          <a:p>
            <a:pPr marL="285750" marR="0" lvl="0" indent="252000" algn="l" defTabSz="914400" rtl="0" eaLnBrk="1" fontAlgn="auto" latinLnBrk="0" hangingPunct="1">
              <a:spcAft>
                <a:spcPts val="0"/>
              </a:spcAft>
              <a:buClr>
                <a:srgbClr val="DA0812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/>
              <a:t>железобетонных стойках типа СВ105 и СВ110</a:t>
            </a:r>
          </a:p>
          <a:p>
            <a:pPr marL="285750" marR="0" lvl="0" indent="-285750" algn="l" defTabSz="914400" rtl="0" eaLnBrk="1" fontAlgn="auto" latinLnBrk="0" hangingPunct="1">
              <a:spcBef>
                <a:spcPts val="1800"/>
              </a:spcBef>
              <a:spcAft>
                <a:spcPts val="180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>
                <a:effectLst/>
              </a:rPr>
              <a:t>Кронштейн из оцинкованной стали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>
                <a:effectLst/>
              </a:rPr>
              <a:t>Хомут ленточный и замок из нержавеющей стали</a:t>
            </a:r>
          </a:p>
          <a:p>
            <a:pPr marL="285750" marR="0" lvl="0" indent="-28575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/>
              <a:t>Метизы в комплекте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8A9573-CC4C-4478-BE60-E0CC62391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3" b="26479"/>
          <a:stretch/>
        </p:blipFill>
        <p:spPr>
          <a:xfrm>
            <a:off x="721546" y="4253480"/>
            <a:ext cx="2820106" cy="1423230"/>
          </a:xfrm>
          <a:prstGeom prst="rect">
            <a:avLst/>
          </a:prstGeom>
        </p:spPr>
      </p:pic>
      <p:sp>
        <p:nvSpPr>
          <p:cNvPr id="14" name="Текст 1">
            <a:extLst>
              <a:ext uri="{FF2B5EF4-FFF2-40B4-BE49-F238E27FC236}">
                <a16:creationId xmlns:a16="http://schemas.microsoft.com/office/drawing/2014/main" id="{4A0822FC-0C3F-4329-A2A3-876C6544389A}"/>
              </a:ext>
            </a:extLst>
          </p:cNvPr>
          <p:cNvSpPr txBox="1">
            <a:spLocks/>
          </p:cNvSpPr>
          <p:nvPr/>
        </p:nvSpPr>
        <p:spPr>
          <a:xfrm>
            <a:off x="426660" y="310803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ЩИТЫ УЧЕТНЫЕ</a:t>
            </a:r>
          </a:p>
          <a:p>
            <a:pPr marL="0" indent="0">
              <a:buNone/>
            </a:pPr>
            <a:r>
              <a:rPr lang="ru-RU" sz="2000" b="1" dirty="0"/>
              <a:t>Дополнительные аксессуары – </a:t>
            </a:r>
            <a:r>
              <a:rPr lang="ru-RU" sz="2000" b="1" dirty="0">
                <a:latin typeface="Verdana"/>
              </a:rPr>
              <a:t>Крепление к столбу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F0545B-9399-4EA3-8824-7970929E1114}"/>
              </a:ext>
            </a:extLst>
          </p:cNvPr>
          <p:cNvSpPr txBox="1"/>
          <p:nvPr/>
        </p:nvSpPr>
        <p:spPr>
          <a:xfrm>
            <a:off x="456746" y="1347994"/>
            <a:ext cx="52391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/>
              <a:t>Универсальная конструкция для крепления щитов к столбу прямоугольного и круглого сечения, макс. диаметр хомута 375 мм.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endParaRPr lang="ru-RU" sz="1400" dirty="0"/>
          </a:p>
          <a:p>
            <a:pPr marL="285750" indent="-285750"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Максимальный вес закрепленного щита </a:t>
            </a:r>
            <a:r>
              <a:rPr lang="en-US" sz="1400" b="1" dirty="0"/>
              <a:t>1</a:t>
            </a:r>
            <a:r>
              <a:rPr lang="ru-RU" sz="1400" b="1" dirty="0"/>
              <a:t>50 кг.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tabLst/>
              <a:defRPr/>
            </a:pPr>
            <a:r>
              <a:rPr lang="ru-RU" sz="1400" dirty="0"/>
              <a:t>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/>
              <a:t>Два вида комплектов: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tabLst/>
              <a:defRPr/>
            </a:pPr>
            <a:r>
              <a:rPr lang="ru-RU" sz="1400" dirty="0"/>
              <a:t>     для щитов шириной до 400 мм. (</a:t>
            </a:r>
            <a:r>
              <a:rPr lang="en-US" sz="1400" b="1" dirty="0"/>
              <a:t>fp-tape-400</a:t>
            </a:r>
            <a:r>
              <a:rPr lang="ru-RU" sz="1400" dirty="0"/>
              <a:t>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tabLst/>
              <a:defRPr/>
            </a:pPr>
            <a:r>
              <a:rPr lang="ru-RU" sz="1400" dirty="0">
                <a:effectLst/>
              </a:rPr>
              <a:t>     для щитов шириной до 650 мм. (</a:t>
            </a:r>
            <a:r>
              <a:rPr lang="en-US" sz="1400" b="1" dirty="0">
                <a:effectLst/>
              </a:rPr>
              <a:t>fp-tape-650</a:t>
            </a:r>
            <a:r>
              <a:rPr lang="ru-RU" sz="1400" dirty="0">
                <a:effectLst/>
              </a:rPr>
              <a:t>)</a:t>
            </a:r>
            <a:endParaRPr lang="ru-RU" sz="1400" dirty="0"/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tabLst/>
              <a:defRPr/>
            </a:pPr>
            <a:r>
              <a:rPr lang="ru-RU" sz="1400" dirty="0"/>
              <a:t>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lang="ru-RU" sz="1400" dirty="0"/>
              <a:t>Возможность монтировать щит на 150 мм. от опоры для удобства прокладки кабелей. (</a:t>
            </a:r>
            <a:r>
              <a:rPr lang="en-US" sz="1400" b="1" dirty="0" err="1"/>
              <a:t>fp</a:t>
            </a:r>
            <a:r>
              <a:rPr lang="en-US" sz="1400" b="1" dirty="0"/>
              <a:t>-dis</a:t>
            </a:r>
            <a:r>
              <a:rPr lang="ru-RU" sz="1400" dirty="0"/>
              <a:t>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A0812"/>
              </a:buClr>
              <a:buSzPct val="130000"/>
              <a:tabLst/>
              <a:defRPr/>
            </a:pPr>
            <a:endParaRPr lang="ru-RU" sz="1400" dirty="0">
              <a:effectLst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1A888A-4AFD-4449-BF37-2A03EA0C2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4" b="17009"/>
          <a:stretch/>
        </p:blipFill>
        <p:spPr>
          <a:xfrm>
            <a:off x="4972484" y="4253468"/>
            <a:ext cx="2007748" cy="13710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2676527-2411-47A1-A0F0-0D424AA7C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2907"/>
          <a:stretch/>
        </p:blipFill>
        <p:spPr>
          <a:xfrm>
            <a:off x="7893462" y="1648959"/>
            <a:ext cx="3822821" cy="52090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5EB4CD-1F2E-4F81-BBC3-20D1E350D5A8}"/>
              </a:ext>
            </a:extLst>
          </p:cNvPr>
          <p:cNvSpPr txBox="1"/>
          <p:nvPr/>
        </p:nvSpPr>
        <p:spPr>
          <a:xfrm>
            <a:off x="5781686" y="5731298"/>
            <a:ext cx="9353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 err="1"/>
              <a:t>fp</a:t>
            </a:r>
            <a:r>
              <a:rPr lang="en-US" sz="1100" b="1" dirty="0"/>
              <a:t>-dis</a:t>
            </a:r>
            <a:endParaRPr lang="ru-RU" sz="11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4E8813-65E7-4EBF-8C53-693BC9BD416A}"/>
              </a:ext>
            </a:extLst>
          </p:cNvPr>
          <p:cNvSpPr txBox="1"/>
          <p:nvPr/>
        </p:nvSpPr>
        <p:spPr>
          <a:xfrm>
            <a:off x="1501923" y="5731298"/>
            <a:ext cx="16258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/>
              <a:t>fp-tape-400</a:t>
            </a:r>
            <a:endParaRPr lang="ru-RU" sz="1100" b="1" dirty="0"/>
          </a:p>
          <a:p>
            <a:r>
              <a:rPr lang="en-US" sz="1100" b="1" dirty="0" err="1"/>
              <a:t>fp</a:t>
            </a:r>
            <a:r>
              <a:rPr lang="en-US" sz="1100" b="1" dirty="0"/>
              <a:t>-tape-</a:t>
            </a:r>
            <a:r>
              <a:rPr lang="ru-RU" sz="1100" b="1" dirty="0"/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00980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">
            <a:extLst>
              <a:ext uri="{FF2B5EF4-FFF2-40B4-BE49-F238E27FC236}">
                <a16:creationId xmlns:a16="http://schemas.microsoft.com/office/drawing/2014/main" id="{4A0822FC-0C3F-4329-A2A3-876C6544389A}"/>
              </a:ext>
            </a:extLst>
          </p:cNvPr>
          <p:cNvSpPr txBox="1">
            <a:spLocks/>
          </p:cNvSpPr>
          <p:nvPr/>
        </p:nvSpPr>
        <p:spPr>
          <a:xfrm>
            <a:off x="426660" y="310803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ЩИТЫ УЧЕТНЫЕ</a:t>
            </a:r>
          </a:p>
          <a:p>
            <a:pPr marL="0" indent="0">
              <a:buNone/>
            </a:pPr>
            <a:r>
              <a:rPr lang="ru-RU" sz="2000" b="1" dirty="0"/>
              <a:t>Дополнительные аксессуары – </a:t>
            </a:r>
            <a:r>
              <a:rPr lang="ru-RU" sz="2000" b="1" dirty="0">
                <a:latin typeface="Verdana"/>
              </a:rPr>
              <a:t>Крепление к столбу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DF31B5-E770-4EDA-9DE9-1955DDC95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r="18946"/>
          <a:stretch/>
        </p:blipFill>
        <p:spPr>
          <a:xfrm>
            <a:off x="2982482" y="3432660"/>
            <a:ext cx="2268596" cy="34253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75A76A-90B7-4EB2-8100-71913E598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r="15828"/>
          <a:stretch/>
        </p:blipFill>
        <p:spPr>
          <a:xfrm>
            <a:off x="5884984" y="3429000"/>
            <a:ext cx="2286000" cy="3428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099255-8C7F-4B08-B999-C229B8046A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1490"/>
          <a:stretch/>
        </p:blipFill>
        <p:spPr>
          <a:xfrm>
            <a:off x="8827235" y="3429000"/>
            <a:ext cx="2677567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3B566F-D5BB-476B-8D37-FEB040388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79" y="3429000"/>
            <a:ext cx="1781248" cy="3428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4156E4-8CDA-488F-B6A3-0BD487B4E65D}"/>
              </a:ext>
            </a:extLst>
          </p:cNvPr>
          <p:cNvSpPr txBox="1"/>
          <p:nvPr/>
        </p:nvSpPr>
        <p:spPr>
          <a:xfrm>
            <a:off x="883506" y="1751720"/>
            <a:ext cx="1851789" cy="815608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mb54-1k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Для щитов весом </a:t>
            </a:r>
          </a:p>
          <a:p>
            <a:pPr marL="0" indent="0"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до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кг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645B8-2BFA-4037-B542-4A96B5B2FC88}"/>
              </a:ext>
            </a:extLst>
          </p:cNvPr>
          <p:cNvSpPr txBox="1"/>
          <p:nvPr/>
        </p:nvSpPr>
        <p:spPr>
          <a:xfrm>
            <a:off x="3477094" y="1787966"/>
            <a:ext cx="2138325" cy="103105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fp-tape-400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Для щитов шириной </a:t>
            </a:r>
            <a:b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до 400 мм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и весом до 150 кг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1D5BFB-FB2E-474F-861D-9BA1FB3E58E9}"/>
              </a:ext>
            </a:extLst>
          </p:cNvPr>
          <p:cNvSpPr txBox="1"/>
          <p:nvPr/>
        </p:nvSpPr>
        <p:spPr>
          <a:xfrm>
            <a:off x="6355097" y="1787966"/>
            <a:ext cx="2138325" cy="103105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fp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-tape-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65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Для щитов шириной </a:t>
            </a:r>
            <a:b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до 650 мм и весом до 150 кг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94DE5D-8E4E-4283-9905-A4C34AE7B8BB}"/>
              </a:ext>
            </a:extLst>
          </p:cNvPr>
          <p:cNvSpPr txBox="1"/>
          <p:nvPr/>
        </p:nvSpPr>
        <p:spPr>
          <a:xfrm>
            <a:off x="9218166" y="1803478"/>
            <a:ext cx="2690300" cy="81560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fp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-dis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Для удаления щитов </a:t>
            </a:r>
            <a:b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на 150 мм от опоры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D7F0D-A21A-4431-8843-5DD4EF18308E}"/>
              </a:ext>
            </a:extLst>
          </p:cNvPr>
          <p:cNvSpPr txBox="1"/>
          <p:nvPr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B4356E-6A90-409E-A398-BCEE22DB7D47}"/>
              </a:ext>
            </a:extLst>
          </p:cNvPr>
          <p:cNvSpPr/>
          <p:nvPr/>
        </p:nvSpPr>
        <p:spPr>
          <a:xfrm>
            <a:off x="550863" y="1631792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6363FF7-5233-40FF-BC14-FC0D71FB94F0}"/>
              </a:ext>
            </a:extLst>
          </p:cNvPr>
          <p:cNvSpPr/>
          <p:nvPr/>
        </p:nvSpPr>
        <p:spPr>
          <a:xfrm>
            <a:off x="3164316" y="1644854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75CD61A-E3B8-4524-BAA0-5F6F40B20941}"/>
              </a:ext>
            </a:extLst>
          </p:cNvPr>
          <p:cNvSpPr/>
          <p:nvPr/>
        </p:nvSpPr>
        <p:spPr>
          <a:xfrm>
            <a:off x="6059459" y="1644853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1E6C9EF-F2C0-4532-86E2-C2E018129186}"/>
              </a:ext>
            </a:extLst>
          </p:cNvPr>
          <p:cNvSpPr/>
          <p:nvPr/>
        </p:nvSpPr>
        <p:spPr>
          <a:xfrm>
            <a:off x="8918676" y="1644853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24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1291" y="5385862"/>
            <a:ext cx="11524561" cy="4119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cs typeface="Calibri" panose="020F0502020204030204" pitchFamily="34" charset="0"/>
              </a:rPr>
              <a:t>Предназначены для установки счетчиков электроэнергии и модульного оборудования</a:t>
            </a:r>
          </a:p>
        </p:txBody>
      </p:sp>
      <p:sp>
        <p:nvSpPr>
          <p:cNvPr id="33" name="Текст 1">
            <a:extLst>
              <a:ext uri="{FF2B5EF4-FFF2-40B4-BE49-F238E27FC236}">
                <a16:creationId xmlns:a16="http://schemas.microsoft.com/office/drawing/2014/main" id="{4D5932E4-F62D-44FE-8AF2-13BB680F0653}"/>
              </a:ext>
            </a:extLst>
          </p:cNvPr>
          <p:cNvSpPr txBox="1">
            <a:spLocks/>
          </p:cNvSpPr>
          <p:nvPr/>
        </p:nvSpPr>
        <p:spPr>
          <a:xfrm>
            <a:off x="461291" y="303326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АССОРТИМЕНТ УЧЁТНЫХ ЩИТОВ (ЩУРН/ЩУ)</a:t>
            </a:r>
          </a:p>
          <a:p>
            <a:pPr marL="0" indent="0">
              <a:buNone/>
            </a:pPr>
            <a:r>
              <a:rPr lang="ru-RU" sz="2000" b="1" dirty="0"/>
              <a:t>Корпуса из стали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82AB77-0E95-4BCB-A814-E63E542158FE}"/>
              </a:ext>
            </a:extLst>
          </p:cNvPr>
          <p:cNvSpPr/>
          <p:nvPr/>
        </p:nvSpPr>
        <p:spPr>
          <a:xfrm>
            <a:off x="550863" y="1428109"/>
            <a:ext cx="6948894" cy="48775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PROXIMA</a:t>
            </a:r>
            <a:endParaRPr lang="ru-RU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8D5E81-2E03-457A-8D80-90B68703B1BF}"/>
              </a:ext>
            </a:extLst>
          </p:cNvPr>
          <p:cNvSpPr/>
          <p:nvPr/>
        </p:nvSpPr>
        <p:spPr>
          <a:xfrm>
            <a:off x="7852095" y="1428109"/>
            <a:ext cx="3957467" cy="487759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BASIC</a:t>
            </a:r>
            <a:endParaRPr lang="ru-RU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2D16E17-F15E-47E2-B487-1CC16725A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64" y="2101447"/>
            <a:ext cx="1981011" cy="19810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FA8BB2-C322-4623-866E-FCE64EBF6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34" b="14794"/>
          <a:stretch/>
        </p:blipFill>
        <p:spPr>
          <a:xfrm>
            <a:off x="375725" y="2369117"/>
            <a:ext cx="2074818" cy="15015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353A87-5254-4289-8C4B-D982AD842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966" y="2210091"/>
            <a:ext cx="1720792" cy="172032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D72E91D-9E88-49DA-93D7-9319E9BFB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866" y="2152665"/>
            <a:ext cx="1767852" cy="17678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133C1E-0B8D-48F5-BF07-F284B8A542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32" y="2152665"/>
            <a:ext cx="1767852" cy="17678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502B0A7-0C86-49AC-B2F7-7330A125DB20}"/>
              </a:ext>
            </a:extLst>
          </p:cNvPr>
          <p:cNvSpPr txBox="1"/>
          <p:nvPr/>
        </p:nvSpPr>
        <p:spPr>
          <a:xfrm>
            <a:off x="3227585" y="4040575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Навесные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C6D72C-7A2F-4F98-9F2B-6F73EC248932}"/>
              </a:ext>
            </a:extLst>
          </p:cNvPr>
          <p:cNvSpPr txBox="1"/>
          <p:nvPr/>
        </p:nvSpPr>
        <p:spPr>
          <a:xfrm>
            <a:off x="456757" y="4040575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Встраиваемые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0CE34D-0E29-4B86-81C8-0167CAD55FA0}"/>
              </a:ext>
            </a:extLst>
          </p:cNvPr>
          <p:cNvSpPr txBox="1"/>
          <p:nvPr/>
        </p:nvSpPr>
        <p:spPr>
          <a:xfrm>
            <a:off x="5645777" y="4040575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Навесные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7D74D6-93BE-4C02-AFE1-ADABC114B1AB}"/>
              </a:ext>
            </a:extLst>
          </p:cNvPr>
          <p:cNvSpPr txBox="1"/>
          <p:nvPr/>
        </p:nvSpPr>
        <p:spPr>
          <a:xfrm>
            <a:off x="8063969" y="4038976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Навесные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728F2FF-FC73-41EC-BEC9-245516C94D04}"/>
              </a:ext>
            </a:extLst>
          </p:cNvPr>
          <p:cNvSpPr/>
          <p:nvPr/>
        </p:nvSpPr>
        <p:spPr>
          <a:xfrm>
            <a:off x="2198884" y="3306991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DE4654-3551-4866-B428-A1104738D3E6}"/>
              </a:ext>
            </a:extLst>
          </p:cNvPr>
          <p:cNvSpPr txBox="1"/>
          <p:nvPr/>
        </p:nvSpPr>
        <p:spPr>
          <a:xfrm>
            <a:off x="2162116" y="3428492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IP31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1B95A0-9B81-48AF-B592-ACA33D0A4997}"/>
              </a:ext>
            </a:extLst>
          </p:cNvPr>
          <p:cNvSpPr txBox="1"/>
          <p:nvPr/>
        </p:nvSpPr>
        <p:spPr>
          <a:xfrm>
            <a:off x="10132457" y="4038976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Навесные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1394B941-E25E-4520-B847-76F107E18D2E}"/>
              </a:ext>
            </a:extLst>
          </p:cNvPr>
          <p:cNvSpPr/>
          <p:nvPr/>
        </p:nvSpPr>
        <p:spPr>
          <a:xfrm>
            <a:off x="4636038" y="3306991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E50E12-1F48-4401-934D-74C2DAAD5266}"/>
              </a:ext>
            </a:extLst>
          </p:cNvPr>
          <p:cNvSpPr txBox="1"/>
          <p:nvPr/>
        </p:nvSpPr>
        <p:spPr>
          <a:xfrm>
            <a:off x="4599270" y="3428492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IP31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749E207E-DB5E-47ED-BE9D-5BAAB9B572BC}"/>
              </a:ext>
            </a:extLst>
          </p:cNvPr>
          <p:cNvSpPr/>
          <p:nvPr/>
        </p:nvSpPr>
        <p:spPr>
          <a:xfrm>
            <a:off x="6903218" y="3301387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D665B1-1F16-45E3-872F-BFFB13ACE9DF}"/>
              </a:ext>
            </a:extLst>
          </p:cNvPr>
          <p:cNvSpPr txBox="1"/>
          <p:nvPr/>
        </p:nvSpPr>
        <p:spPr>
          <a:xfrm>
            <a:off x="6878174" y="3422888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</a:t>
            </a:r>
            <a:r>
              <a:rPr lang="ru-RU" sz="1400" b="1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D9D72ADA-92CE-4EC9-8D8A-3342BCA25577}"/>
              </a:ext>
            </a:extLst>
          </p:cNvPr>
          <p:cNvSpPr/>
          <p:nvPr/>
        </p:nvSpPr>
        <p:spPr>
          <a:xfrm>
            <a:off x="9064810" y="3295783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rgbClr val="C0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7CCC53-9E1F-4503-B69B-58F5646F4F01}"/>
              </a:ext>
            </a:extLst>
          </p:cNvPr>
          <p:cNvSpPr txBox="1"/>
          <p:nvPr/>
        </p:nvSpPr>
        <p:spPr>
          <a:xfrm>
            <a:off x="9028042" y="3417284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IP31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7C6B03F-A7FE-4B77-964F-3B4AA6350462}"/>
              </a:ext>
            </a:extLst>
          </p:cNvPr>
          <p:cNvSpPr/>
          <p:nvPr/>
        </p:nvSpPr>
        <p:spPr>
          <a:xfrm>
            <a:off x="11275188" y="3302626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rgbClr val="C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A73432-213D-4346-BF1C-4C7B73819C8A}"/>
              </a:ext>
            </a:extLst>
          </p:cNvPr>
          <p:cNvSpPr txBox="1"/>
          <p:nvPr/>
        </p:nvSpPr>
        <p:spPr>
          <a:xfrm>
            <a:off x="11238420" y="3424127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</a:t>
            </a:r>
            <a:r>
              <a:rPr lang="ru-RU" sz="1400" b="1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A1663-231E-42C6-BB11-58C637C38502}"/>
              </a:ext>
            </a:extLst>
          </p:cNvPr>
          <p:cNvSpPr txBox="1"/>
          <p:nvPr/>
        </p:nvSpPr>
        <p:spPr>
          <a:xfrm>
            <a:off x="494427" y="4367869"/>
            <a:ext cx="1789272" cy="461665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СЕРИЯ СНЯТА </a:t>
            </a:r>
            <a:br>
              <a:rPr lang="ru-RU" sz="1200" b="1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ПРОИЗВОДСТВА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B9A409-CA05-4D13-BBF3-010DD5F8A8D4}"/>
              </a:ext>
            </a:extLst>
          </p:cNvPr>
          <p:cNvSpPr txBox="1"/>
          <p:nvPr/>
        </p:nvSpPr>
        <p:spPr>
          <a:xfrm>
            <a:off x="8068781" y="4367869"/>
            <a:ext cx="1789272" cy="461665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СЕРИЯ СНЯТА </a:t>
            </a:r>
            <a:br>
              <a:rPr lang="ru-RU" sz="1200" b="1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3076573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">
            <a:extLst>
              <a:ext uri="{FF2B5EF4-FFF2-40B4-BE49-F238E27FC236}">
                <a16:creationId xmlns:a16="http://schemas.microsoft.com/office/drawing/2014/main" id="{4A0822FC-0C3F-4329-A2A3-876C6544389A}"/>
              </a:ext>
            </a:extLst>
          </p:cNvPr>
          <p:cNvSpPr txBox="1">
            <a:spLocks/>
          </p:cNvSpPr>
          <p:nvPr/>
        </p:nvSpPr>
        <p:spPr>
          <a:xfrm>
            <a:off x="439017" y="311437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ЩИТЫ УЧЕТНЫЕ</a:t>
            </a:r>
          </a:p>
          <a:p>
            <a:pPr marL="0" indent="0">
              <a:buNone/>
            </a:pPr>
            <a:r>
              <a:rPr lang="ru-RU" sz="2000" b="1" dirty="0"/>
              <a:t>Дополнительные аксессуары – </a:t>
            </a:r>
            <a:r>
              <a:rPr lang="ru-RU" sz="2000" b="1" dirty="0">
                <a:latin typeface="Verdana"/>
              </a:rPr>
              <a:t>Накладка для навесного замка</a:t>
            </a:r>
            <a:endParaRPr lang="ru-RU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F0545B-9399-4EA3-8824-7970929E1114}"/>
              </a:ext>
            </a:extLst>
          </p:cNvPr>
          <p:cNvSpPr txBox="1"/>
          <p:nvPr/>
        </p:nvSpPr>
        <p:spPr>
          <a:xfrm>
            <a:off x="579786" y="1718791"/>
            <a:ext cx="5647482" cy="134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Установка навесного замка на дверь щита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Монтируется без сверления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Возможность опломбировки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Удобный доступ к замку за счет загиба на накладке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A87739-5AEE-4EC6-8F1E-C4B8E4598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23" y="1537918"/>
            <a:ext cx="4787381" cy="4787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93B2A6-4FCC-491D-88E5-C016FFB85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81" y="3261601"/>
            <a:ext cx="2784188" cy="2784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97AB7C-D945-46B1-BF89-716CA7345AA7}"/>
              </a:ext>
            </a:extLst>
          </p:cNvPr>
          <p:cNvSpPr txBox="1"/>
          <p:nvPr/>
        </p:nvSpPr>
        <p:spPr>
          <a:xfrm>
            <a:off x="3843828" y="5876512"/>
            <a:ext cx="10972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cover-3</a:t>
            </a:r>
            <a:endParaRPr lang="ru-RU" sz="160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880E09C-4371-4410-978E-D6BCEE5282CC}"/>
              </a:ext>
            </a:extLst>
          </p:cNvPr>
          <p:cNvSpPr/>
          <p:nvPr/>
        </p:nvSpPr>
        <p:spPr>
          <a:xfrm>
            <a:off x="5167278" y="4982427"/>
            <a:ext cx="576000" cy="57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7610-5BFD-47A5-8D2A-C50C7E8BF675}"/>
              </a:ext>
            </a:extLst>
          </p:cNvPr>
          <p:cNvSpPr txBox="1"/>
          <p:nvPr/>
        </p:nvSpPr>
        <p:spPr>
          <a:xfrm>
            <a:off x="5130510" y="5103928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</a:t>
            </a:r>
            <a:r>
              <a:rPr lang="ru-RU" sz="1400" b="1" dirty="0">
                <a:solidFill>
                  <a:schemeClr val="bg1"/>
                </a:solidFill>
              </a:rPr>
              <a:t>4</a:t>
            </a:r>
            <a:r>
              <a:rPr lang="en-US" sz="1400" b="1" dirty="0">
                <a:solidFill>
                  <a:schemeClr val="bg1"/>
                </a:solidFill>
              </a:rPr>
              <a:t>1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97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275522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/>
        </p:nvSpPr>
        <p:spPr>
          <a:xfrm>
            <a:off x="4953000" y="6111666"/>
            <a:ext cx="227937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ekfgroup.com</a:t>
            </a:r>
            <a:endParaRPr lang="en-RU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F063739A-C2D5-9332-52FA-4928A9DD9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1765" y="2674424"/>
            <a:ext cx="3988470" cy="15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6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8B02-7265-2E29-64E8-4E5CE695671A}"/>
              </a:ext>
            </a:extLst>
          </p:cNvPr>
          <p:cNvSpPr txBox="1">
            <a:spLocks/>
          </p:cNvSpPr>
          <p:nvPr/>
        </p:nvSpPr>
        <p:spPr>
          <a:xfrm>
            <a:off x="451338" y="2377001"/>
            <a:ext cx="9144000" cy="14398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ЩУРН </a:t>
            </a:r>
            <a:r>
              <a:rPr lang="en-US" sz="4000" b="1" dirty="0">
                <a:solidFill>
                  <a:schemeClr val="bg1"/>
                </a:solidFill>
              </a:rPr>
              <a:t>IP</a:t>
            </a:r>
            <a:r>
              <a:rPr lang="ru-RU" sz="4000" b="1" dirty="0">
                <a:solidFill>
                  <a:schemeClr val="bg1"/>
                </a:solidFill>
              </a:rPr>
              <a:t>31</a:t>
            </a:r>
            <a:r>
              <a:rPr lang="en-US" sz="4000" b="1" dirty="0">
                <a:solidFill>
                  <a:schemeClr val="bg1"/>
                </a:solidFill>
              </a:rPr>
              <a:t> PROxima</a:t>
            </a:r>
            <a:endParaRPr lang="ru-RU" sz="4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200" b="1" dirty="0">
                <a:solidFill>
                  <a:schemeClr val="bg1"/>
                </a:solidFill>
              </a:rPr>
              <a:t>ЩИТЫ УЧЁТНЫЕ РАСПРЕДЕЛИТЕЛЬНЫЕ НАВЕСНЫЕ</a:t>
            </a:r>
          </a:p>
        </p:txBody>
      </p:sp>
    </p:spTree>
    <p:extLst>
      <p:ext uri="{BB962C8B-B14F-4D97-AF65-F5344CB8AC3E}">
        <p14:creationId xmlns:p14="http://schemas.microsoft.com/office/powerpoint/2010/main" val="3613130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61D196-739A-42CD-8E22-0836FD89A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632" y="922230"/>
            <a:ext cx="2989590" cy="2989590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-93107" y="4275091"/>
            <a:ext cx="5395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С одной дверью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7D72EEB6-E73B-4990-8BA3-0CE97EAA4C72}"/>
              </a:ext>
            </a:extLst>
          </p:cNvPr>
          <p:cNvSpPr txBox="1">
            <a:spLocks/>
          </p:cNvSpPr>
          <p:nvPr/>
        </p:nvSpPr>
        <p:spPr>
          <a:xfrm>
            <a:off x="445260" y="308648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ЩУРН </a:t>
            </a:r>
            <a:r>
              <a:rPr lang="en-US" b="1" dirty="0"/>
              <a:t>IP</a:t>
            </a:r>
            <a:r>
              <a:rPr lang="ru-RU" b="1" dirty="0"/>
              <a:t>31</a:t>
            </a:r>
          </a:p>
          <a:p>
            <a:pPr marL="0" indent="0">
              <a:buNone/>
            </a:pPr>
            <a:r>
              <a:rPr lang="ru-RU" sz="2000" b="1" dirty="0"/>
              <a:t>Исполнения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00BF96D-8C26-4A12-8029-CFE9E783E849}"/>
              </a:ext>
            </a:extLst>
          </p:cNvPr>
          <p:cNvSpPr/>
          <p:nvPr/>
        </p:nvSpPr>
        <p:spPr>
          <a:xfrm>
            <a:off x="1456632" y="4678289"/>
            <a:ext cx="5395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мм.: 360 - 630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мм.: 280 - 550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Глубина, мм: 110 - 165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шт.: от 6 до 48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Счетчик тип: 1ф / 3ф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9C8D523-3E32-480D-A8EA-DC30F6D7160D}"/>
              </a:ext>
            </a:extLst>
          </p:cNvPr>
          <p:cNvSpPr/>
          <p:nvPr/>
        </p:nvSpPr>
        <p:spPr>
          <a:xfrm>
            <a:off x="6920345" y="4708541"/>
            <a:ext cx="5395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мм: 580 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мм: 490</a:t>
            </a:r>
            <a:r>
              <a:rPr lang="en-US" sz="1200" dirty="0">
                <a:solidFill>
                  <a:srgbClr val="000000"/>
                </a:solidFill>
              </a:rPr>
              <a:t> / </a:t>
            </a:r>
            <a:r>
              <a:rPr lang="ru-RU" sz="1200" dirty="0">
                <a:solidFill>
                  <a:srgbClr val="000000"/>
                </a:solidFill>
              </a:rPr>
              <a:t>620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Глубина, мм: 165 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</a:t>
            </a:r>
            <a:r>
              <a:rPr lang="ru-RU" sz="1200" dirty="0" err="1">
                <a:solidFill>
                  <a:srgbClr val="000000"/>
                </a:solidFill>
              </a:rPr>
              <a:t>шт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  <a:r>
              <a:rPr lang="ru-RU" sz="1200" dirty="0">
                <a:solidFill>
                  <a:srgbClr val="000000"/>
                </a:solidFill>
              </a:rPr>
              <a:t>: 30 / 48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Счетчик тип: 1ф / 3ф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0D3E99-68C3-4FF8-9A38-EF4430F9FF76}"/>
              </a:ext>
            </a:extLst>
          </p:cNvPr>
          <p:cNvSpPr/>
          <p:nvPr/>
        </p:nvSpPr>
        <p:spPr>
          <a:xfrm>
            <a:off x="1041198" y="4117815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37A9FD6-FCD4-4468-865F-8672EB56F9B3}"/>
              </a:ext>
            </a:extLst>
          </p:cNvPr>
          <p:cNvSpPr/>
          <p:nvPr/>
        </p:nvSpPr>
        <p:spPr>
          <a:xfrm>
            <a:off x="5410722" y="4283422"/>
            <a:ext cx="5395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С двумя дверями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DCA6AEF-4701-47DA-B91F-7B429570291E}"/>
              </a:ext>
            </a:extLst>
          </p:cNvPr>
          <p:cNvSpPr/>
          <p:nvPr/>
        </p:nvSpPr>
        <p:spPr>
          <a:xfrm>
            <a:off x="6473692" y="4126146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6B3BB-12B1-4B4D-AC03-703C9F6ED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45" y="922230"/>
            <a:ext cx="3121277" cy="31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2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CD0E9F-1981-4DD7-AC41-D10300A38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r="3688"/>
          <a:stretch/>
        </p:blipFill>
        <p:spPr>
          <a:xfrm>
            <a:off x="7427912" y="0"/>
            <a:ext cx="4764088" cy="6858001"/>
          </a:xfrm>
          <a:prstGeom prst="rect">
            <a:avLst/>
          </a:prstGeom>
        </p:spPr>
      </p:pic>
      <p:sp>
        <p:nvSpPr>
          <p:cNvPr id="33" name="Текст 1">
            <a:extLst>
              <a:ext uri="{FF2B5EF4-FFF2-40B4-BE49-F238E27FC236}">
                <a16:creationId xmlns:a16="http://schemas.microsoft.com/office/drawing/2014/main" id="{4D5932E4-F62D-44FE-8AF2-13BB680F0653}"/>
              </a:ext>
            </a:extLst>
          </p:cNvPr>
          <p:cNvSpPr txBox="1">
            <a:spLocks/>
          </p:cNvSpPr>
          <p:nvPr/>
        </p:nvSpPr>
        <p:spPr>
          <a:xfrm>
            <a:off x="439851" y="297848"/>
            <a:ext cx="4863507" cy="943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ЩУРН</a:t>
            </a:r>
            <a:r>
              <a:rPr lang="en-US" b="1" dirty="0"/>
              <a:t> IP31</a:t>
            </a:r>
            <a:endParaRPr lang="ru-RU" b="1" dirty="0"/>
          </a:p>
          <a:p>
            <a:pPr marL="0" indent="0">
              <a:buNone/>
            </a:pPr>
            <a:r>
              <a:rPr lang="ru-RU" sz="2000" b="1" dirty="0"/>
              <a:t>Особенности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CBE918-122E-48BA-BA7D-FFDA8AC16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13" y="101909"/>
            <a:ext cx="1787880" cy="74375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1ECE0-95B2-47BA-B12A-02FD9A71F624}"/>
              </a:ext>
            </a:extLst>
          </p:cNvPr>
          <p:cNvSpPr/>
          <p:nvPr/>
        </p:nvSpPr>
        <p:spPr>
          <a:xfrm>
            <a:off x="449899" y="1550735"/>
            <a:ext cx="5764408" cy="295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Номинальный ток до 125А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Счетчик тип: 1ф / 3ф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Крепление счетчика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на: монтажную панель / </a:t>
            </a:r>
            <a:r>
              <a:rPr lang="en-US" sz="1400" dirty="0">
                <a:solidFill>
                  <a:srgbClr val="000000"/>
                </a:solidFill>
              </a:rPr>
              <a:t>DIN</a:t>
            </a:r>
            <a:r>
              <a:rPr lang="ru-RU" sz="1400" dirty="0">
                <a:solidFill>
                  <a:srgbClr val="000000"/>
                </a:solidFill>
              </a:rPr>
              <a:t>-рейка 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От 6 до 48 модулей 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Ввод кабеля снизу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Пломбировка вводного автомата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Удобный контроль и снятие показаний счетчиков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Удобство монтажа </a:t>
            </a:r>
          </a:p>
        </p:txBody>
      </p:sp>
    </p:spTree>
    <p:extLst>
      <p:ext uri="{BB962C8B-B14F-4D97-AF65-F5344CB8AC3E}">
        <p14:creationId xmlns:p14="http://schemas.microsoft.com/office/powerpoint/2010/main" val="64516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1">
            <a:extLst>
              <a:ext uri="{FF2B5EF4-FFF2-40B4-BE49-F238E27FC236}">
                <a16:creationId xmlns:a16="http://schemas.microsoft.com/office/drawing/2014/main" id="{311F4344-9A76-4107-9826-E78E41F52073}"/>
              </a:ext>
            </a:extLst>
          </p:cNvPr>
          <p:cNvSpPr txBox="1">
            <a:spLocks/>
          </p:cNvSpPr>
          <p:nvPr/>
        </p:nvSpPr>
        <p:spPr>
          <a:xfrm>
            <a:off x="429803" y="297848"/>
            <a:ext cx="4863507" cy="943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ЩУРН</a:t>
            </a:r>
            <a:r>
              <a:rPr lang="en-US" b="1" dirty="0"/>
              <a:t> IP31</a:t>
            </a:r>
            <a:endParaRPr lang="ru-RU" b="1" dirty="0"/>
          </a:p>
          <a:p>
            <a:pPr marL="0" indent="0">
              <a:buNone/>
            </a:pPr>
            <a:r>
              <a:rPr lang="ru-RU" sz="2000" b="1" dirty="0"/>
              <a:t>Особенности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7DF4D7-BC4D-4432-A5D4-8697C23100AD}"/>
              </a:ext>
            </a:extLst>
          </p:cNvPr>
          <p:cNvSpPr txBox="1"/>
          <p:nvPr/>
        </p:nvSpPr>
        <p:spPr>
          <a:xfrm>
            <a:off x="550862" y="1916447"/>
            <a:ext cx="2966061" cy="120032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b="1" dirty="0"/>
              <a:t>Универсальная панель </a:t>
            </a:r>
            <a:br>
              <a:rPr lang="en-US" sz="1200" b="1" dirty="0"/>
            </a:br>
            <a:r>
              <a:rPr lang="ru-RU" sz="1200" b="1" dirty="0"/>
              <a:t>для установки счетчика: </a:t>
            </a:r>
            <a:r>
              <a:rPr lang="ru-RU" sz="1200" dirty="0"/>
              <a:t>обеспечивает регулировку монтажной панели </a:t>
            </a:r>
            <a:br>
              <a:rPr lang="en-US" sz="1200" dirty="0"/>
            </a:br>
            <a:r>
              <a:rPr lang="ru-RU" sz="1200" dirty="0"/>
              <a:t>для достижения идеального положения счетчика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61EE4-FFB6-410D-8688-A6A07197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5719"/>
          <a:stretch/>
        </p:blipFill>
        <p:spPr>
          <a:xfrm>
            <a:off x="3710191" y="1261653"/>
            <a:ext cx="5307974" cy="3817846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414E67F-0A79-48DA-BFE2-8F38CE0BAC85}"/>
              </a:ext>
            </a:extLst>
          </p:cNvPr>
          <p:cNvCxnSpPr>
            <a:cxnSpLocks/>
          </p:cNvCxnSpPr>
          <p:nvPr/>
        </p:nvCxnSpPr>
        <p:spPr>
          <a:xfrm flipH="1">
            <a:off x="3235569" y="2463430"/>
            <a:ext cx="1662355" cy="0"/>
          </a:xfrm>
          <a:prstGeom prst="line">
            <a:avLst/>
          </a:prstGeom>
          <a:ln w="28575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06BF4AF2-2124-4674-B270-3542F1A26AAC}"/>
              </a:ext>
            </a:extLst>
          </p:cNvPr>
          <p:cNvSpPr/>
          <p:nvPr/>
        </p:nvSpPr>
        <p:spPr>
          <a:xfrm>
            <a:off x="4846629" y="2419462"/>
            <a:ext cx="102591" cy="102591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E574AB7-93EB-4BE8-BE44-7CD2B6B1544D}"/>
              </a:ext>
            </a:extLst>
          </p:cNvPr>
          <p:cNvCxnSpPr>
            <a:cxnSpLocks/>
          </p:cNvCxnSpPr>
          <p:nvPr/>
        </p:nvCxnSpPr>
        <p:spPr>
          <a:xfrm flipH="1">
            <a:off x="2985338" y="3770407"/>
            <a:ext cx="1535393" cy="186089"/>
          </a:xfrm>
          <a:prstGeom prst="line">
            <a:avLst/>
          </a:prstGeom>
          <a:ln w="28575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B0059356-564B-4429-BDA7-89840419F7C1}"/>
              </a:ext>
            </a:extLst>
          </p:cNvPr>
          <p:cNvSpPr/>
          <p:nvPr/>
        </p:nvSpPr>
        <p:spPr>
          <a:xfrm>
            <a:off x="4469436" y="3726439"/>
            <a:ext cx="102591" cy="102591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B17D19-B1F8-438D-B7E6-F655DB21F12C}"/>
              </a:ext>
            </a:extLst>
          </p:cNvPr>
          <p:cNvSpPr txBox="1"/>
          <p:nvPr/>
        </p:nvSpPr>
        <p:spPr>
          <a:xfrm>
            <a:off x="562009" y="3829030"/>
            <a:ext cx="2522835" cy="46166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dirty="0"/>
              <a:t>Возможность опломбировки вводного автомата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0E090B0-E9C4-47C8-AA55-0AF629C9C80B}"/>
              </a:ext>
            </a:extLst>
          </p:cNvPr>
          <p:cNvCxnSpPr>
            <a:cxnSpLocks/>
          </p:cNvCxnSpPr>
          <p:nvPr/>
        </p:nvCxnSpPr>
        <p:spPr>
          <a:xfrm>
            <a:off x="5455444" y="3645376"/>
            <a:ext cx="642937" cy="1432678"/>
          </a:xfrm>
          <a:prstGeom prst="line">
            <a:avLst/>
          </a:prstGeom>
          <a:ln w="28575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E0298971-73F4-4ED5-AB3E-63857A303569}"/>
              </a:ext>
            </a:extLst>
          </p:cNvPr>
          <p:cNvSpPr/>
          <p:nvPr/>
        </p:nvSpPr>
        <p:spPr>
          <a:xfrm>
            <a:off x="5385410" y="3567886"/>
            <a:ext cx="102591" cy="102591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9B0BB-3734-43AC-AC28-AFE7703B37FF}"/>
              </a:ext>
            </a:extLst>
          </p:cNvPr>
          <p:cNvSpPr txBox="1"/>
          <p:nvPr/>
        </p:nvSpPr>
        <p:spPr>
          <a:xfrm>
            <a:off x="5776912" y="5168954"/>
            <a:ext cx="2900739" cy="83099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b="1" dirty="0"/>
              <a:t>Защитная панель </a:t>
            </a:r>
            <a:r>
              <a:rPr lang="ru-RU" sz="1200" dirty="0"/>
              <a:t>обеспечивает надёжную защиту от поражения электрическим током в процессе использования щита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365C29F-A26D-4E27-8B18-7021C1A86F33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7900988" y="2064861"/>
            <a:ext cx="1476731" cy="686558"/>
          </a:xfrm>
          <a:prstGeom prst="line">
            <a:avLst/>
          </a:prstGeom>
          <a:ln w="28575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id="{D280FC01-3DB6-4AE3-8666-5E50412E5772}"/>
              </a:ext>
            </a:extLst>
          </p:cNvPr>
          <p:cNvSpPr/>
          <p:nvPr/>
        </p:nvSpPr>
        <p:spPr>
          <a:xfrm>
            <a:off x="7849692" y="2013565"/>
            <a:ext cx="102591" cy="102591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B99052-9B9D-4FD3-B733-7DC4BEE5CA22}"/>
              </a:ext>
            </a:extLst>
          </p:cNvPr>
          <p:cNvSpPr txBox="1"/>
          <p:nvPr/>
        </p:nvSpPr>
        <p:spPr>
          <a:xfrm>
            <a:off x="9377719" y="2335920"/>
            <a:ext cx="2519530" cy="83099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b="1" dirty="0"/>
              <a:t>Пластиковое окно </a:t>
            </a:r>
            <a:br>
              <a:rPr lang="en-US" sz="1200" b="1" dirty="0"/>
            </a:br>
            <a:r>
              <a:rPr lang="ru-RU" sz="1200" dirty="0"/>
              <a:t>для удобства контроля </a:t>
            </a:r>
            <a:br>
              <a:rPr lang="en-US" sz="1200" dirty="0"/>
            </a:br>
            <a:r>
              <a:rPr lang="ru-RU" sz="1200" dirty="0"/>
              <a:t>и снятия показаний счетчика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11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7889631" y="1166446"/>
            <a:ext cx="2189266" cy="94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1">
            <a:extLst>
              <a:ext uri="{FF2B5EF4-FFF2-40B4-BE49-F238E27FC236}">
                <a16:creationId xmlns:a16="http://schemas.microsoft.com/office/drawing/2014/main" id="{4D5932E4-F62D-44FE-8AF2-13BB680F0653}"/>
              </a:ext>
            </a:extLst>
          </p:cNvPr>
          <p:cNvSpPr txBox="1">
            <a:spLocks/>
          </p:cNvSpPr>
          <p:nvPr/>
        </p:nvSpPr>
        <p:spPr>
          <a:xfrm>
            <a:off x="426816" y="299079"/>
            <a:ext cx="6443541" cy="590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ЩУРН</a:t>
            </a:r>
            <a:r>
              <a:rPr lang="en-US" b="1" dirty="0"/>
              <a:t> IP31</a:t>
            </a: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C547B8-B46B-4C28-B288-54988E56F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67" y="1916595"/>
            <a:ext cx="1829979" cy="28682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3C8C1-CD8B-4E51-95C3-1B681C34D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07" y="2058436"/>
            <a:ext cx="2636118" cy="26361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412CB-61AC-459F-A206-B64BABFC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41" y="1678055"/>
            <a:ext cx="3205294" cy="32052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03D1C4-F896-4067-B81A-89DBAA813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1" y="2533843"/>
            <a:ext cx="1790314" cy="17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8B02-7265-2E29-64E8-4E5CE695671A}"/>
              </a:ext>
            </a:extLst>
          </p:cNvPr>
          <p:cNvSpPr txBox="1">
            <a:spLocks/>
          </p:cNvSpPr>
          <p:nvPr/>
        </p:nvSpPr>
        <p:spPr>
          <a:xfrm>
            <a:off x="438981" y="2387946"/>
            <a:ext cx="9144000" cy="14398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ЩУ </a:t>
            </a:r>
            <a:r>
              <a:rPr lang="en-US" sz="4000" b="1" dirty="0">
                <a:solidFill>
                  <a:schemeClr val="bg1"/>
                </a:solidFill>
              </a:rPr>
              <a:t>IP</a:t>
            </a:r>
            <a:r>
              <a:rPr lang="ru-RU" sz="4000" b="1" dirty="0">
                <a:solidFill>
                  <a:schemeClr val="bg1"/>
                </a:solidFill>
              </a:rPr>
              <a:t>54</a:t>
            </a:r>
            <a:r>
              <a:rPr lang="en-US" sz="4000" b="1" dirty="0">
                <a:solidFill>
                  <a:schemeClr val="bg1"/>
                </a:solidFill>
              </a:rPr>
              <a:t> PROxima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94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61D196-739A-42CD-8E22-0836FD89A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516" y="846728"/>
            <a:ext cx="3342663" cy="3342663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1681794" y="4211424"/>
            <a:ext cx="2603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+mj-lt"/>
              </a:rPr>
              <a:t>С одной дверью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7D72EEB6-E73B-4990-8BA3-0CE97EAA4C72}"/>
              </a:ext>
            </a:extLst>
          </p:cNvPr>
          <p:cNvSpPr txBox="1">
            <a:spLocks/>
          </p:cNvSpPr>
          <p:nvPr/>
        </p:nvSpPr>
        <p:spPr>
          <a:xfrm>
            <a:off x="445260" y="308648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ЩУ </a:t>
            </a:r>
            <a:r>
              <a:rPr lang="en-US" b="1" dirty="0"/>
              <a:t>IP</a:t>
            </a:r>
            <a:r>
              <a:rPr lang="ru-RU" b="1" dirty="0"/>
              <a:t>54</a:t>
            </a:r>
          </a:p>
          <a:p>
            <a:pPr marL="0" indent="0">
              <a:buNone/>
            </a:pPr>
            <a:r>
              <a:rPr lang="ru-RU" sz="2000" b="1" dirty="0"/>
              <a:t>Исполнения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00BF96D-8C26-4A12-8029-CFE9E783E849}"/>
              </a:ext>
            </a:extLst>
          </p:cNvPr>
          <p:cNvSpPr/>
          <p:nvPr/>
        </p:nvSpPr>
        <p:spPr>
          <a:xfrm>
            <a:off x="1681796" y="4602788"/>
            <a:ext cx="3432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мм.: 310 / 395</a:t>
            </a:r>
            <a:r>
              <a:rPr lang="en-US" sz="1200" dirty="0">
                <a:solidFill>
                  <a:srgbClr val="000000"/>
                </a:solidFill>
              </a:rPr>
              <a:t> / 540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мм.: 300 / 310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Глубина, мм: 150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шт.: 3</a:t>
            </a:r>
            <a:r>
              <a:rPr lang="en-US" sz="1200" dirty="0">
                <a:solidFill>
                  <a:srgbClr val="000000"/>
                </a:solidFill>
              </a:rPr>
              <a:t> / 12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Счетчик тип: 1ф / 3ф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9C8D523-3E32-480D-A8EA-DC30F6D7160D}"/>
              </a:ext>
            </a:extLst>
          </p:cNvPr>
          <p:cNvSpPr/>
          <p:nvPr/>
        </p:nvSpPr>
        <p:spPr>
          <a:xfrm>
            <a:off x="6904639" y="4708541"/>
            <a:ext cx="464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мм: 310</a:t>
            </a:r>
            <a:r>
              <a:rPr lang="en-US" sz="1200" dirty="0">
                <a:solidFill>
                  <a:srgbClr val="000000"/>
                </a:solidFill>
              </a:rPr>
              <a:t> / 445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мм: 300</a:t>
            </a:r>
            <a:r>
              <a:rPr lang="en-US" sz="1200" dirty="0">
                <a:solidFill>
                  <a:srgbClr val="000000"/>
                </a:solidFill>
              </a:rPr>
              <a:t> / 400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Глубина, мм: </a:t>
            </a:r>
            <a:r>
              <a:rPr lang="en-US" sz="1200" dirty="0">
                <a:solidFill>
                  <a:srgbClr val="000000"/>
                </a:solidFill>
              </a:rPr>
              <a:t>150 / </a:t>
            </a:r>
            <a:r>
              <a:rPr lang="ru-RU" sz="1200" dirty="0">
                <a:solidFill>
                  <a:srgbClr val="000000"/>
                </a:solidFill>
              </a:rPr>
              <a:t>160 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</a:t>
            </a:r>
            <a:r>
              <a:rPr lang="ru-RU" sz="1200" dirty="0" err="1">
                <a:solidFill>
                  <a:srgbClr val="000000"/>
                </a:solidFill>
              </a:rPr>
              <a:t>шт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  <a:r>
              <a:rPr lang="ru-RU" sz="1200" dirty="0">
                <a:solidFill>
                  <a:srgbClr val="000000"/>
                </a:solidFill>
              </a:rPr>
              <a:t>: 8</a:t>
            </a:r>
          </a:p>
          <a:p>
            <a:pPr marL="285750" indent="-2857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Счетчик тип: 1ф / 3ф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37A9FD6-FCD4-4468-865F-8672EB56F9B3}"/>
              </a:ext>
            </a:extLst>
          </p:cNvPr>
          <p:cNvSpPr/>
          <p:nvPr/>
        </p:nvSpPr>
        <p:spPr>
          <a:xfrm>
            <a:off x="6904640" y="4283422"/>
            <a:ext cx="2812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+mj-lt"/>
              </a:rPr>
              <a:t>С двумя дверями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6B3BB-12B1-4B4D-AC03-703C9F6ED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971" y="976975"/>
            <a:ext cx="3121277" cy="312127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84C55CE-B5A8-4FA8-B9F0-2BD90933D96D}"/>
              </a:ext>
            </a:extLst>
          </p:cNvPr>
          <p:cNvSpPr/>
          <p:nvPr/>
        </p:nvSpPr>
        <p:spPr>
          <a:xfrm>
            <a:off x="1353461" y="4117815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2B8826-1019-42BA-BD37-B9ED9ECB75AE}"/>
              </a:ext>
            </a:extLst>
          </p:cNvPr>
          <p:cNvSpPr/>
          <p:nvPr/>
        </p:nvSpPr>
        <p:spPr>
          <a:xfrm>
            <a:off x="6570150" y="4126146"/>
            <a:ext cx="143404" cy="658639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5357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EKF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C00000"/>
      </a:accent1>
      <a:accent2>
        <a:srgbClr val="595959"/>
      </a:accent2>
      <a:accent3>
        <a:srgbClr val="BFBFBF"/>
      </a:accent3>
      <a:accent4>
        <a:srgbClr val="ADB9CA"/>
      </a:accent4>
      <a:accent5>
        <a:srgbClr val="262626"/>
      </a:accent5>
      <a:accent6>
        <a:srgbClr val="FF0000"/>
      </a:accent6>
      <a:hlink>
        <a:srgbClr val="0563C1"/>
      </a:hlink>
      <a:folHlink>
        <a:srgbClr val="954F72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A081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rgbClr val="DA081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marL="0" indent="0">
          <a:buNone/>
          <a:defRPr sz="30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22271</TotalTime>
  <Words>830</Words>
  <Application>Microsoft Office PowerPoint</Application>
  <PresentationFormat>Широкоэкранный</PresentationFormat>
  <Paragraphs>214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Мишин</dc:creator>
  <cp:lastModifiedBy>Попикова Ангелина Владимировна</cp:lastModifiedBy>
  <cp:revision>921</cp:revision>
  <dcterms:created xsi:type="dcterms:W3CDTF">2022-04-13T17:51:52Z</dcterms:created>
  <dcterms:modified xsi:type="dcterms:W3CDTF">2024-09-16T06:35:09Z</dcterms:modified>
</cp:coreProperties>
</file>