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02" r:id="rId2"/>
    <p:sldId id="893" r:id="rId3"/>
    <p:sldId id="295" r:id="rId4"/>
    <p:sldId id="989" r:id="rId5"/>
    <p:sldId id="999" r:id="rId6"/>
    <p:sldId id="997" r:id="rId7"/>
    <p:sldId id="987" r:id="rId8"/>
    <p:sldId id="990" r:id="rId9"/>
    <p:sldId id="1000" r:id="rId10"/>
    <p:sldId id="918" r:id="rId11"/>
    <p:sldId id="988" r:id="rId12"/>
    <p:sldId id="297" r:id="rId13"/>
    <p:sldId id="996" r:id="rId14"/>
    <p:sldId id="98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79" userDrawn="1">
          <p15:clr>
            <a:srgbClr val="A4A3A4"/>
          </p15:clr>
        </p15:guide>
        <p15:guide id="2" orient="horz" pos="275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812"/>
    <a:srgbClr val="C00000"/>
    <a:srgbClr val="FFFFFF"/>
    <a:srgbClr val="D20000"/>
    <a:srgbClr val="900000"/>
    <a:srgbClr val="595959"/>
    <a:srgbClr val="DA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6" autoAdjust="0"/>
    <p:restoredTop sz="96395" autoAdjust="0"/>
  </p:normalViewPr>
  <p:slideViewPr>
    <p:cSldViewPr snapToGrid="0">
      <p:cViewPr>
        <p:scale>
          <a:sx n="90" d="100"/>
          <a:sy n="90" d="100"/>
        </p:scale>
        <p:origin x="1056" y="462"/>
      </p:cViewPr>
      <p:guideLst>
        <p:guide pos="4679"/>
        <p:guide orient="horz" pos="275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306E9-D853-4A56-B7E0-1537762B8E3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88590-D952-46B4-A81E-E80FCE1B8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7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89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18" y="102178"/>
            <a:ext cx="1780032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8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ЛОК_стандар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17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6976-B985-4582-8111-BC31E0E6B3AC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8046-1DC0-4941-8598-139473F61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2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271" y="109253"/>
            <a:ext cx="1765016" cy="7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5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323" t="-87" r="323" b="87"/>
          <a:stretch/>
        </p:blipFill>
        <p:spPr>
          <a:xfrm rot="5400000">
            <a:off x="4447822" y="-886178"/>
            <a:ext cx="3296356" cy="1219200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10273979" y="6236570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5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6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60128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8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55921" y="6364777"/>
            <a:ext cx="2279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AA659707-6613-FA89-78BF-9A0CDCC2E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37800" y="0"/>
            <a:ext cx="1854200" cy="6858000"/>
          </a:xfrm>
          <a:prstGeom prst="rect">
            <a:avLst/>
          </a:prstGeom>
        </p:spPr>
      </p:pic>
      <p:pic>
        <p:nvPicPr>
          <p:cNvPr id="9" name="Graphic 5">
            <a:extLst>
              <a:ext uri="{FF2B5EF4-FFF2-40B4-BE49-F238E27FC236}">
                <a16:creationId xmlns:a16="http://schemas.microsoft.com/office/drawing/2014/main" id="{EDF4653F-A3D7-A2F8-7F94-BC49E407F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01" y="557513"/>
            <a:ext cx="1916151" cy="502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3677682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Центральный офис </a:t>
            </a:r>
            <a:r>
              <a:rPr lang="en-GB" sz="1000" b="1" dirty="0">
                <a:solidFill>
                  <a:schemeClr val="bg1"/>
                </a:solidFill>
              </a:rPr>
              <a:t>EKF</a:t>
            </a:r>
          </a:p>
          <a:p>
            <a:r>
              <a:rPr lang="en-GB" sz="1000" dirty="0">
                <a:solidFill>
                  <a:schemeClr val="bg1"/>
                </a:solidFill>
              </a:rPr>
              <a:t>127273, </a:t>
            </a:r>
            <a:r>
              <a:rPr lang="ru-RU" sz="1000" dirty="0">
                <a:solidFill>
                  <a:schemeClr val="bg1"/>
                </a:solidFill>
              </a:rPr>
              <a:t>Россия, г. Москва, ул. Отрадная,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2Б, строение 9,«Технопарк Отрадное»</a:t>
            </a:r>
          </a:p>
          <a:p>
            <a:r>
              <a:rPr lang="ru-RU" sz="1000" dirty="0">
                <a:solidFill>
                  <a:schemeClr val="bg1"/>
                </a:solidFill>
              </a:rPr>
              <a:t>+7 (495)788-88-15</a:t>
            </a:r>
            <a:endParaRPr lang="en-RU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7297188" y="5737927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Офис в Санкт-Петербурге</a:t>
            </a:r>
          </a:p>
          <a:p>
            <a:r>
              <a:rPr lang="ru-RU" sz="1000" dirty="0">
                <a:solidFill>
                  <a:schemeClr val="bg1"/>
                </a:solidFill>
              </a:rPr>
              <a:t>197341, Россия, г. Санкт-Петербург,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ул. Афонская, 2, офис 3-304,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БЦ «Афонская 2» +7 (800) 333-88-15</a:t>
            </a:r>
            <a:endParaRPr lang="en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8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 userDrawn="1"/>
        </p:nvSpPr>
        <p:spPr>
          <a:xfrm>
            <a:off x="470761" y="609186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D6006-CC0D-755B-DFE7-E6D064A2F32F}"/>
              </a:ext>
            </a:extLst>
          </p:cNvPr>
          <p:cNvSpPr txBox="1"/>
          <p:nvPr userDrawn="1"/>
        </p:nvSpPr>
        <p:spPr>
          <a:xfrm>
            <a:off x="5480179" y="5737925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Центральный офис </a:t>
            </a:r>
            <a:r>
              <a:rPr lang="en-GB" sz="1000" b="1" dirty="0">
                <a:solidFill>
                  <a:schemeClr val="bg1"/>
                </a:solidFill>
              </a:rPr>
              <a:t>EKF</a:t>
            </a:r>
          </a:p>
          <a:p>
            <a:r>
              <a:rPr lang="en-GB" sz="1000" dirty="0">
                <a:solidFill>
                  <a:schemeClr val="bg1"/>
                </a:solidFill>
              </a:rPr>
              <a:t>127273, </a:t>
            </a:r>
            <a:r>
              <a:rPr lang="ru-RU" sz="1000" dirty="0">
                <a:solidFill>
                  <a:schemeClr val="bg1"/>
                </a:solidFill>
              </a:rPr>
              <a:t>Россия, г. Москва, ул. Отрадная,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2Б, строение 9,«Технопарк Отрадное»</a:t>
            </a:r>
          </a:p>
          <a:p>
            <a:r>
              <a:rPr lang="ru-RU" sz="1000" dirty="0">
                <a:solidFill>
                  <a:schemeClr val="bg1"/>
                </a:solidFill>
              </a:rPr>
              <a:t>+7 (495)788-88-15</a:t>
            </a:r>
            <a:endParaRPr lang="en-RU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34B33-BC1C-8FB7-94D0-6BEB01C4637C}"/>
              </a:ext>
            </a:extLst>
          </p:cNvPr>
          <p:cNvSpPr txBox="1"/>
          <p:nvPr userDrawn="1"/>
        </p:nvSpPr>
        <p:spPr>
          <a:xfrm>
            <a:off x="9099685" y="5737926"/>
            <a:ext cx="3092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Офис в Санкт-Петербурге</a:t>
            </a:r>
          </a:p>
          <a:p>
            <a:r>
              <a:rPr lang="ru-RU" sz="1000" dirty="0">
                <a:solidFill>
                  <a:schemeClr val="bg1"/>
                </a:solidFill>
              </a:rPr>
              <a:t>197341, Россия, г. Санкт-Петербург,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ул. Афонская, 2, офис 3-304, </a:t>
            </a:r>
          </a:p>
          <a:p>
            <a:r>
              <a:rPr lang="ru-RU" sz="1000" dirty="0">
                <a:solidFill>
                  <a:schemeClr val="bg1"/>
                </a:solidFill>
              </a:rPr>
              <a:t>БЦ «Афонская 2» +7 (800) 333-88-15</a:t>
            </a:r>
            <a:endParaRPr lang="en-RU" sz="1000" dirty="0">
              <a:solidFill>
                <a:schemeClr val="bg1"/>
              </a:solidFill>
            </a:endParaRPr>
          </a:p>
        </p:txBody>
      </p:sp>
      <p:pic>
        <p:nvPicPr>
          <p:cNvPr id="11" name="Graphic 5">
            <a:extLst>
              <a:ext uri="{FF2B5EF4-FFF2-40B4-BE49-F238E27FC236}">
                <a16:creationId xmlns:a16="http://schemas.microsoft.com/office/drawing/2014/main" id="{C29C3C03-9328-8154-F859-24929AF6A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9101" y="557513"/>
            <a:ext cx="1916151" cy="7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28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5" r:id="rId3"/>
    <p:sldLayoutId id="2147483661" r:id="rId4"/>
    <p:sldLayoutId id="2147483657" r:id="rId5"/>
    <p:sldLayoutId id="2147483656" r:id="rId6"/>
    <p:sldLayoutId id="2147483658" r:id="rId7"/>
    <p:sldLayoutId id="2147483659" r:id="rId8"/>
    <p:sldLayoutId id="2147483660" r:id="rId9"/>
    <p:sldLayoutId id="2147483650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1800" kern="1200" smtClean="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14" userDrawn="1">
          <p15:clr>
            <a:srgbClr val="F26B43"/>
          </p15:clr>
        </p15:guide>
        <p15:guide id="3" orient="horz" pos="1162" userDrawn="1">
          <p15:clr>
            <a:srgbClr val="F26B43"/>
          </p15:clr>
        </p15:guide>
        <p15:guide id="4" pos="665" userDrawn="1">
          <p15:clr>
            <a:srgbClr val="F26B43"/>
          </p15:clr>
        </p15:guide>
        <p15:guide id="5" pos="1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F8CF7-64D6-4C71-900A-E0554D5E4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 b="7232"/>
          <a:stretch/>
        </p:blipFill>
        <p:spPr>
          <a:xfrm>
            <a:off x="-1" y="-8792"/>
            <a:ext cx="12192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B4A31E-2EBC-4CDD-A99A-B567C19B55B3}"/>
              </a:ext>
            </a:extLst>
          </p:cNvPr>
          <p:cNvSpPr/>
          <p:nvPr/>
        </p:nvSpPr>
        <p:spPr>
          <a:xfrm>
            <a:off x="-1" y="-8792"/>
            <a:ext cx="5308979" cy="6866792"/>
          </a:xfrm>
          <a:prstGeom prst="rect">
            <a:avLst/>
          </a:prstGeom>
          <a:gradFill flip="none" rotWithShape="1">
            <a:gsLst>
              <a:gs pos="3000">
                <a:schemeClr val="tx1">
                  <a:alpha val="2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2508678-4872-4F46-AB0F-E9354A1F7C5F}"/>
              </a:ext>
            </a:extLst>
          </p:cNvPr>
          <p:cNvSpPr/>
          <p:nvPr/>
        </p:nvSpPr>
        <p:spPr>
          <a:xfrm>
            <a:off x="559655" y="549275"/>
            <a:ext cx="5906673" cy="5907948"/>
          </a:xfrm>
          <a:prstGeom prst="rect">
            <a:avLst/>
          </a:prstGeom>
          <a:solidFill>
            <a:srgbClr val="E31A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2BF61-CB34-4479-8EC7-10FC6ABD5112}"/>
              </a:ext>
            </a:extLst>
          </p:cNvPr>
          <p:cNvSpPr txBox="1"/>
          <p:nvPr/>
        </p:nvSpPr>
        <p:spPr>
          <a:xfrm>
            <a:off x="920694" y="5694738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89CE1-16DB-46DD-8089-A4A59D296A7A}"/>
              </a:ext>
            </a:extLst>
          </p:cNvPr>
          <p:cNvSpPr txBox="1"/>
          <p:nvPr/>
        </p:nvSpPr>
        <p:spPr>
          <a:xfrm>
            <a:off x="920694" y="842553"/>
            <a:ext cx="25608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ЭНЕРГИЯ ДЛЯ ЖИЗНИ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9769DA4-795D-4D50-8DD4-A53C8911ADE6}"/>
              </a:ext>
            </a:extLst>
          </p:cNvPr>
          <p:cNvSpPr txBox="1">
            <a:spLocks/>
          </p:cNvSpPr>
          <p:nvPr/>
        </p:nvSpPr>
        <p:spPr>
          <a:xfrm>
            <a:off x="920694" y="2301215"/>
            <a:ext cx="761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PROXIMA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3ECF737-9864-4BD0-AB37-3F33266A38F1}"/>
              </a:ext>
            </a:extLst>
          </p:cNvPr>
          <p:cNvSpPr/>
          <p:nvPr/>
        </p:nvSpPr>
        <p:spPr>
          <a:xfrm>
            <a:off x="965771" y="3427476"/>
            <a:ext cx="4594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ЩИТЫ РАСПРЕДЕЛИТЕЛЬНЫЕ НАВЕСНЫЕ/ВСТРАИВАЕМЫЕ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IP31 </a:t>
            </a:r>
            <a:r>
              <a:rPr lang="en-US" b="1" dirty="0" smtClean="0">
                <a:solidFill>
                  <a:schemeClr val="bg1"/>
                </a:solidFill>
              </a:rPr>
              <a:t>PROXIMA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IP54 PROXIMA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3723B1-6B11-4774-A44D-05350EA219D8}"/>
              </a:ext>
            </a:extLst>
          </p:cNvPr>
          <p:cNvSpPr txBox="1"/>
          <p:nvPr/>
        </p:nvSpPr>
        <p:spPr>
          <a:xfrm>
            <a:off x="10326691" y="6172775"/>
            <a:ext cx="22793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ekfgroup.com</a:t>
            </a:r>
            <a:endParaRPr lang="en-RU" sz="1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Graphic 5">
            <a:extLst>
              <a:ext uri="{FF2B5EF4-FFF2-40B4-BE49-F238E27FC236}">
                <a16:creationId xmlns:a16="http://schemas.microsoft.com/office/drawing/2014/main" id="{7666DA31-8EC0-48A6-B03A-94C489C715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29060" y="549275"/>
            <a:ext cx="2499735" cy="6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"/>
          <p:cNvSpPr txBox="1">
            <a:spLocks/>
          </p:cNvSpPr>
          <p:nvPr/>
        </p:nvSpPr>
        <p:spPr>
          <a:xfrm>
            <a:off x="0" y="985041"/>
            <a:ext cx="12192000" cy="4702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ОСОБЕНОСТИ КОНСТРУКЦИИ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D9840D3E-D744-4E91-8E1B-A53C32DCCB29}"/>
              </a:ext>
            </a:extLst>
          </p:cNvPr>
          <p:cNvSpPr txBox="1">
            <a:spLocks/>
          </p:cNvSpPr>
          <p:nvPr/>
        </p:nvSpPr>
        <p:spPr>
          <a:xfrm>
            <a:off x="440624" y="310880"/>
            <a:ext cx="5359285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ЩРН </a:t>
            </a:r>
            <a:r>
              <a:rPr lang="en-US" b="1" dirty="0"/>
              <a:t>IP54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Особенности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D90015-2980-4F0A-A845-A5CB3D6B243D}"/>
              </a:ext>
            </a:extLst>
          </p:cNvPr>
          <p:cNvSpPr/>
          <p:nvPr/>
        </p:nvSpPr>
        <p:spPr>
          <a:xfrm>
            <a:off x="465011" y="1680427"/>
            <a:ext cx="71585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Номинальный ток 125А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12</a:t>
            </a:r>
            <a:r>
              <a:rPr lang="ru-RU" sz="1400" dirty="0">
                <a:solidFill>
                  <a:srgbClr val="000000"/>
                </a:solidFill>
              </a:rPr>
              <a:t> / 24 / 36 / </a:t>
            </a:r>
            <a:r>
              <a:rPr lang="en-US" sz="1400" dirty="0">
                <a:solidFill>
                  <a:srgbClr val="000000"/>
                </a:solidFill>
              </a:rPr>
              <a:t>48</a:t>
            </a:r>
            <a:r>
              <a:rPr lang="ru-RU" sz="1400" dirty="0">
                <a:solidFill>
                  <a:srgbClr val="000000"/>
                </a:solidFill>
              </a:rPr>
              <a:t> модулей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На дверь н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анесен сплошной полиуретановый уплотнитель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Усиленные петли, п</a:t>
            </a:r>
            <a:r>
              <a:rPr lang="ru-RU" sz="1400" dirty="0">
                <a:solidFill>
                  <a:srgbClr val="000000"/>
                </a:solidFill>
              </a:rPr>
              <a:t>равая навеска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DIN-</a:t>
            </a:r>
            <a:r>
              <a:rPr lang="ru-RU" sz="1400" dirty="0">
                <a:solidFill>
                  <a:srgbClr val="000000"/>
                </a:solidFill>
              </a:rPr>
              <a:t>рейки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Загиб кромки около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Съемная защитная фальш-панель модульного оборудования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Ввод кабеля снизу через сальники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Замок-защелка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IP54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с трехгранным ключом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en-US" sz="1400" dirty="0">
              <a:highlight>
                <a:srgbClr val="FFFF00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3F0FB-3230-4A69-AF5D-E19F845F6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b="6250"/>
          <a:stretch/>
        </p:blipFill>
        <p:spPr>
          <a:xfrm>
            <a:off x="7427913" y="0"/>
            <a:ext cx="4781953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4E1887-3F56-4023-9FFD-9BB4C5177E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0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7889631" y="1166446"/>
            <a:ext cx="2189266" cy="94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33296" y="297281"/>
            <a:ext cx="4099514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ЩРН </a:t>
            </a:r>
            <a:r>
              <a:rPr lang="en-US" b="1" dirty="0"/>
              <a:t>IP54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Аксессуары</a:t>
            </a:r>
          </a:p>
          <a:p>
            <a:pPr marL="0" indent="0">
              <a:buNone/>
            </a:pPr>
            <a:endParaRPr lang="ru-RU" sz="20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5CBD2E-7BCC-4FCA-BD06-0EA422FF3CBD}"/>
              </a:ext>
            </a:extLst>
          </p:cNvPr>
          <p:cNvSpPr/>
          <p:nvPr/>
        </p:nvSpPr>
        <p:spPr>
          <a:xfrm>
            <a:off x="446359" y="1756262"/>
            <a:ext cx="65817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  <a:tabLst/>
            </a:pPr>
            <a:r>
              <a:rPr lang="ru-RU" sz="1400" dirty="0"/>
              <a:t>Монтажный комплект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для настенной установки (шурупы, дюбели, шайбы) 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для навесной установки (пластины, болты, гайки, шайбы)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Маркировочная таблица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Сальники 32мм</a:t>
            </a:r>
            <a:r>
              <a:rPr lang="en-US" sz="1400" dirty="0"/>
              <a:t> </a:t>
            </a:r>
            <a:r>
              <a:rPr lang="ru-RU" sz="1400" dirty="0"/>
              <a:t>ввода кабеля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0098C-FE71-4AFC-AB2B-256B3DBB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94" y="1202266"/>
            <a:ext cx="4453467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17" y="1264742"/>
            <a:ext cx="3545715" cy="605422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ЩРВ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7160623" y="1458468"/>
            <a:ext cx="0" cy="451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222405" y="1245690"/>
            <a:ext cx="3545715" cy="624473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ЩРН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16372" y="1245690"/>
            <a:ext cx="3545715" cy="624473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ЩРН</a:t>
            </a:r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id="{6C33FBE7-1416-4A49-9BD5-4E3EE546EC92}"/>
              </a:ext>
            </a:extLst>
          </p:cNvPr>
          <p:cNvSpPr txBox="1">
            <a:spLocks/>
          </p:cNvSpPr>
          <p:nvPr/>
        </p:nvSpPr>
        <p:spPr>
          <a:xfrm>
            <a:off x="445260" y="291063"/>
            <a:ext cx="5341586" cy="839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ЩРВ/ЩРН </a:t>
            </a:r>
          </a:p>
          <a:p>
            <a:pPr marL="0" indent="0">
              <a:buNone/>
            </a:pPr>
            <a:r>
              <a:rPr lang="ru-RU" sz="2000" b="1" dirty="0"/>
              <a:t>Объем поставки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F1082-06D5-42C7-AAE3-198350BEDD99}"/>
              </a:ext>
            </a:extLst>
          </p:cNvPr>
          <p:cNvSpPr txBox="1"/>
          <p:nvPr/>
        </p:nvSpPr>
        <p:spPr>
          <a:xfrm>
            <a:off x="7921504" y="4057789"/>
            <a:ext cx="36301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Корпус электрощита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DIN-рейки 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Поводок заземления 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Замок </a:t>
            </a:r>
            <a:r>
              <a:rPr lang="en-US" sz="1200" dirty="0"/>
              <a:t>c </a:t>
            </a:r>
            <a:r>
              <a:rPr lang="ru-RU" sz="1200" dirty="0"/>
              <a:t>трехгранным ключом </a:t>
            </a:r>
            <a:r>
              <a:rPr lang="en-US" sz="1200" dirty="0"/>
              <a:t>IP54</a:t>
            </a:r>
            <a:endParaRPr lang="ru-RU" sz="1200" dirty="0"/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Маркировочная таблица 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Монтажный комплект для настенной и навесной установки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Сальники </a:t>
            </a:r>
            <a:r>
              <a:rPr lang="ru-RU" sz="1200" dirty="0" err="1"/>
              <a:t>каб.ввода</a:t>
            </a:r>
            <a:r>
              <a:rPr lang="ru-RU" sz="1200" dirty="0"/>
              <a:t> "Пирамидка“ 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Наклейка «Молния», «Заземление»</a:t>
            </a:r>
          </a:p>
          <a:p>
            <a:pPr marL="342900" indent="-34290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Паспорт  </a:t>
            </a:r>
            <a:endParaRPr lang="en-US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8FD-220B-4506-BED0-11DCB95D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04" y="1820086"/>
            <a:ext cx="2535450" cy="18256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BE7F29-BEAA-490B-B48D-F4CB8880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55" y="1801442"/>
            <a:ext cx="2590122" cy="18443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839BD2-FADF-48BD-86B8-567931A2EC28}"/>
              </a:ext>
            </a:extLst>
          </p:cNvPr>
          <p:cNvSpPr txBox="1"/>
          <p:nvPr/>
        </p:nvSpPr>
        <p:spPr>
          <a:xfrm>
            <a:off x="445260" y="4039508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Корпус электрощита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DIN-рейки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Поводок заземления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Замок почтовый</a:t>
            </a:r>
            <a:r>
              <a:rPr lang="en-US" sz="1200" dirty="0"/>
              <a:t> IP31</a:t>
            </a:r>
            <a:r>
              <a:rPr lang="ru-RU" sz="1200" dirty="0"/>
              <a:t>*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Монтажный комплект для настенной установки (для ЩРН)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Маркировочная таблица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Шины (серия </a:t>
            </a:r>
            <a:r>
              <a:rPr lang="ru-RU" sz="1200" dirty="0" err="1"/>
              <a:t>sh</a:t>
            </a:r>
            <a:r>
              <a:rPr lang="ru-RU" sz="1200" dirty="0"/>
              <a:t>) 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Наклейка «Молния», «Заземление»</a:t>
            </a:r>
          </a:p>
          <a:p>
            <a:pPr marL="171450" indent="-171450"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/>
              <a:t> Паспорт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38FD20-3395-4D11-A9C6-EE2DCE03EC70}"/>
              </a:ext>
            </a:extLst>
          </p:cNvPr>
          <p:cNvSpPr txBox="1"/>
          <p:nvPr/>
        </p:nvSpPr>
        <p:spPr>
          <a:xfrm>
            <a:off x="2870710" y="5976938"/>
            <a:ext cx="3805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* ЩРН-18, ЩРН-24, ЩРН-36, ЩРН-48, ЩРН-54 серии "n" комплектуются пластиковым замком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5CB8AC-223E-4ECD-824B-C9B7C81E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49" y="1762572"/>
            <a:ext cx="2425253" cy="1926729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C163AF2-413F-4B59-80E6-8170C4B17C28}"/>
              </a:ext>
            </a:extLst>
          </p:cNvPr>
          <p:cNvSpPr/>
          <p:nvPr/>
        </p:nvSpPr>
        <p:spPr>
          <a:xfrm>
            <a:off x="2230807" y="3247103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104D96-A77C-424C-91FC-4D546CDC9E64}"/>
              </a:ext>
            </a:extLst>
          </p:cNvPr>
          <p:cNvSpPr txBox="1"/>
          <p:nvPr/>
        </p:nvSpPr>
        <p:spPr>
          <a:xfrm>
            <a:off x="2200334" y="338602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</a:t>
            </a:r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6507CF2-8F89-4C2E-A034-AE7AA897C9B0}"/>
              </a:ext>
            </a:extLst>
          </p:cNvPr>
          <p:cNvSpPr/>
          <p:nvPr/>
        </p:nvSpPr>
        <p:spPr>
          <a:xfrm>
            <a:off x="5308695" y="3247103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7D2E75-B718-4C9E-ABA9-CBF276361A3D}"/>
              </a:ext>
            </a:extLst>
          </p:cNvPr>
          <p:cNvSpPr txBox="1"/>
          <p:nvPr/>
        </p:nvSpPr>
        <p:spPr>
          <a:xfrm>
            <a:off x="5271927" y="337423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22AA51F-3951-4695-A819-5D3BBBAFA87A}"/>
              </a:ext>
            </a:extLst>
          </p:cNvPr>
          <p:cNvSpPr/>
          <p:nvPr/>
        </p:nvSpPr>
        <p:spPr>
          <a:xfrm>
            <a:off x="9542981" y="3241499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A42FC0-01F4-4F9C-B5EA-343F3A42C280}"/>
              </a:ext>
            </a:extLst>
          </p:cNvPr>
          <p:cNvSpPr txBox="1"/>
          <p:nvPr/>
        </p:nvSpPr>
        <p:spPr>
          <a:xfrm>
            <a:off x="9506213" y="3368633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189396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">
            <a:extLst>
              <a:ext uri="{FF2B5EF4-FFF2-40B4-BE49-F238E27FC236}">
                <a16:creationId xmlns:a16="http://schemas.microsoft.com/office/drawing/2014/main" id="{A08828BF-9B6B-4587-BB95-EF283858E3CE}"/>
              </a:ext>
            </a:extLst>
          </p:cNvPr>
          <p:cNvSpPr txBox="1">
            <a:spLocks/>
          </p:cNvSpPr>
          <p:nvPr/>
        </p:nvSpPr>
        <p:spPr>
          <a:xfrm>
            <a:off x="445260" y="310351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ПОРТФОЛИО ЩРВ и ЩРН</a:t>
            </a:r>
          </a:p>
          <a:p>
            <a:pPr marL="0" indent="0">
              <a:buNone/>
            </a:pPr>
            <a:r>
              <a:rPr lang="ru-RU" sz="2000" b="1" dirty="0"/>
              <a:t>Факт – ценность - результат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B26D45B-C9DC-4D9E-9753-EC7564929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89085"/>
              </p:ext>
            </p:extLst>
          </p:nvPr>
        </p:nvGraphicFramePr>
        <p:xfrm>
          <a:off x="550863" y="1614454"/>
          <a:ext cx="11111484" cy="423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828">
                  <a:extLst>
                    <a:ext uri="{9D8B030D-6E8A-4147-A177-3AD203B41FA5}">
                      <a16:colId xmlns:a16="http://schemas.microsoft.com/office/drawing/2014/main" val="1860220340"/>
                    </a:ext>
                  </a:extLst>
                </a:gridCol>
                <a:gridCol w="3270371">
                  <a:extLst>
                    <a:ext uri="{9D8B030D-6E8A-4147-A177-3AD203B41FA5}">
                      <a16:colId xmlns:a16="http://schemas.microsoft.com/office/drawing/2014/main" val="3000218055"/>
                    </a:ext>
                  </a:extLst>
                </a:gridCol>
                <a:gridCol w="4137285">
                  <a:extLst>
                    <a:ext uri="{9D8B030D-6E8A-4147-A177-3AD203B41FA5}">
                      <a16:colId xmlns:a16="http://schemas.microsoft.com/office/drawing/2014/main" val="1292767618"/>
                    </a:ext>
                  </a:extLst>
                </a:gridCol>
              </a:tblGrid>
              <a:tr h="1053795"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Корпус перед покраской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фосфатируется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(обработка металла для образования фосфатной пленки на поверхности)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На корпусе появляется пленка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из солей - увеличивает адгезию порошковой краски и препятствует распространению коррозии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Высокое качество покраски, в том числе прокраска угловых частей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042009"/>
                  </a:ext>
                </a:extLst>
              </a:tr>
              <a:tr h="134911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Металлические шкафы серии </a:t>
                      </a:r>
                      <a:br>
                        <a:rPr lang="ru-RU" sz="1200" dirty="0"/>
                      </a:br>
                      <a:r>
                        <a:rPr lang="en-US" sz="1200" dirty="0" err="1"/>
                        <a:t>PROxima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/>
                        <a:t>встраиваемого и навесного монтажа имеют скошенные углы</a:t>
                      </a:r>
                      <a:endParaRPr lang="ru-RU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Отличие от щитов массового 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сегмента сомнительного качества</a:t>
                      </a:r>
                      <a:endParaRPr lang="ru-RU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Уверенность в качестве 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покраски, металлообработки,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 комплектации щита</a:t>
                      </a:r>
                      <a:r>
                        <a:rPr lang="ru-RU" sz="1200" dirty="0">
                          <a:highlight>
                            <a:srgbClr val="FFFF00"/>
                          </a:highlight>
                        </a:rPr>
                        <a:t> 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49762"/>
                  </a:ext>
                </a:extLst>
              </a:tr>
              <a:tr h="1394053"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ЩРН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Загиб кромки корпуса,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прилегающей к двери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Непрерывный полиуретановый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уплотнитель двери для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всех габаритов </a:t>
                      </a:r>
                    </a:p>
                    <a:p>
                      <a:pPr marL="0">
                        <a:spcBef>
                          <a:spcPts val="120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ЩРН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Нет опасности проникновения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воды внутрь шкафа при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открытии двери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Обеспечивается максимальное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прилегание двери к корпусу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Для ЩРН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IP54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Уверенное открывание двери без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опасения попадания влаги внутрь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шкафа</a:t>
                      </a:r>
                    </a:p>
                    <a:p>
                      <a:pPr marL="0" indent="-285750">
                        <a:spcBef>
                          <a:spcPts val="1200"/>
                        </a:spcBef>
                        <a:buClr>
                          <a:srgbClr val="DA0812"/>
                        </a:buClr>
                        <a:buSzPct val="130000"/>
                        <a:buFont typeface="Wingdings" panose="05000000000000000000" pitchFamily="2" charset="2"/>
                        <a:buChar char="§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Непрерывное уплотнение,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исключение возможности снижения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IP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>
                        <a:spcBef>
                          <a:spcPts val="1200"/>
                        </a:spcBef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39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81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275522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668AB-E5F7-426D-6061-1764A71043C0}"/>
              </a:ext>
            </a:extLst>
          </p:cNvPr>
          <p:cNvSpPr txBox="1"/>
          <p:nvPr/>
        </p:nvSpPr>
        <p:spPr>
          <a:xfrm>
            <a:off x="4953000" y="6111666"/>
            <a:ext cx="22793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ekfgroup.com</a:t>
            </a:r>
            <a:endParaRPr lang="en-RU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F063739A-C2D5-9332-52FA-4928A9DD9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1765" y="2674424"/>
            <a:ext cx="3988470" cy="15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5" y="2012870"/>
            <a:ext cx="2418712" cy="24180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5" y="2028160"/>
            <a:ext cx="2418845" cy="23947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14090" y="4410312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Встраиваемые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5714" y="4420615"/>
            <a:ext cx="1231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Навесные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08" y="2028160"/>
            <a:ext cx="2409932" cy="2416018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2726602" y="3560872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2683066" y="3686733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</a:t>
            </a:r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Овал 47"/>
          <p:cNvSpPr/>
          <p:nvPr/>
        </p:nvSpPr>
        <p:spPr>
          <a:xfrm>
            <a:off x="6578415" y="3560872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541647" y="3688006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IP31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708714" y="3555268"/>
            <a:ext cx="576000" cy="576000"/>
          </a:xfrm>
          <a:prstGeom prst="ellipse">
            <a:avLst/>
          </a:prstGeom>
          <a:solidFill>
            <a:srgbClr val="DA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9671946" y="3669339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IP</a:t>
            </a:r>
            <a:r>
              <a:rPr lang="ru-RU" sz="14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291" y="5195448"/>
            <a:ext cx="11524561" cy="781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cs typeface="Calibri" panose="020F0502020204030204" pitchFamily="34" charset="0"/>
              </a:rPr>
              <a:t>Изготавливаются в встраиваемом (ЩР</a:t>
            </a:r>
            <a:r>
              <a:rPr lang="ru-RU" sz="1600" b="1" dirty="0">
                <a:cs typeface="Calibri" panose="020F0502020204030204" pitchFamily="34" charset="0"/>
              </a:rPr>
              <a:t>В</a:t>
            </a:r>
            <a:r>
              <a:rPr lang="ru-RU" sz="1600" dirty="0">
                <a:cs typeface="Calibri" panose="020F0502020204030204" pitchFamily="34" charset="0"/>
              </a:rPr>
              <a:t>) и навесном (ЩР</a:t>
            </a:r>
            <a:r>
              <a:rPr lang="ru-RU" sz="1600" b="1" dirty="0">
                <a:cs typeface="Calibri" panose="020F0502020204030204" pitchFamily="34" charset="0"/>
              </a:rPr>
              <a:t>Н</a:t>
            </a:r>
            <a:r>
              <a:rPr lang="ru-RU" sz="1600" dirty="0">
                <a:cs typeface="Calibri" panose="020F0502020204030204" pitchFamily="34" charset="0"/>
              </a:rPr>
              <a:t>) исполнении</a:t>
            </a:r>
          </a:p>
          <a:p>
            <a:pPr marL="342900" indent="-34290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dirty="0">
                <a:cs typeface="Calibri" panose="020F0502020204030204" pitchFamily="34" charset="0"/>
              </a:rPr>
              <a:t>Предназначены для установки модульного оборудования</a:t>
            </a:r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61291" y="303326"/>
            <a:ext cx="10027415" cy="1582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АССОРТИМЕНТ РАСПРЕДЕЛИТЕЛЬНЫХ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ЩИТОВ (ЩРВ/ЩРН)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КОРПУСА ИЗ СТАЛИ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605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-93107" y="4275091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одной дверью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7D72EEB6-E73B-4990-8BA3-0CE97EAA4C72}"/>
              </a:ext>
            </a:extLst>
          </p:cNvPr>
          <p:cNvSpPr txBox="1">
            <a:spLocks/>
          </p:cNvSpPr>
          <p:nvPr/>
        </p:nvSpPr>
        <p:spPr>
          <a:xfrm>
            <a:off x="445260" y="308648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ЩРВ </a:t>
            </a:r>
            <a:r>
              <a:rPr lang="en-US" b="1" dirty="0"/>
              <a:t>IP</a:t>
            </a:r>
            <a:r>
              <a:rPr lang="ru-RU" b="1" dirty="0"/>
              <a:t>31</a:t>
            </a:r>
          </a:p>
          <a:p>
            <a:pPr marL="0" indent="0">
              <a:buNone/>
            </a:pPr>
            <a:r>
              <a:rPr lang="ru-RU" sz="2000" b="1" dirty="0"/>
              <a:t>Исполнения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E3E5D-2C20-47D8-9514-0B3B189C5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632" y="1370892"/>
            <a:ext cx="3209016" cy="265135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0BF96D-8C26-4A12-8029-CFE9E783E849}"/>
              </a:ext>
            </a:extLst>
          </p:cNvPr>
          <p:cNvSpPr/>
          <p:nvPr/>
        </p:nvSpPr>
        <p:spPr>
          <a:xfrm>
            <a:off x="1456632" y="4678289"/>
            <a:ext cx="5395981" cy="116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260 – 834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340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/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440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/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560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Глубина: 120 мм.(установочная глубина 101 мм)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от 9 до 120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12869F-860E-4D0F-89E7-2EDCF1A91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096" y="1300856"/>
            <a:ext cx="3636132" cy="268825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9C8D523-3E32-480D-A8EA-DC30F6D7160D}"/>
              </a:ext>
            </a:extLst>
          </p:cNvPr>
          <p:cNvSpPr/>
          <p:nvPr/>
        </p:nvSpPr>
        <p:spPr>
          <a:xfrm>
            <a:off x="6920345" y="4708541"/>
            <a:ext cx="5395981" cy="116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мм: 480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/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520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мм: </a:t>
            </a:r>
            <a:r>
              <a:rPr lang="en-US" sz="1200" dirty="0">
                <a:solidFill>
                  <a:srgbClr val="000000"/>
                </a:solidFill>
              </a:rPr>
              <a:t>605 / 720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Глубина: 120 мм. (установочная глубина 101 мм)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</a:t>
            </a:r>
            <a:r>
              <a:rPr lang="ru-RU" sz="1200" dirty="0" err="1">
                <a:solidFill>
                  <a:srgbClr val="000000"/>
                </a:solidFill>
              </a:rPr>
              <a:t>шт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r>
              <a:rPr lang="ru-RU" sz="1200" dirty="0">
                <a:solidFill>
                  <a:srgbClr val="000000"/>
                </a:solidFill>
              </a:rPr>
              <a:t>: 72/90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0D3E99-68C3-4FF8-9A38-EF4430F9FF76}"/>
              </a:ext>
            </a:extLst>
          </p:cNvPr>
          <p:cNvSpPr/>
          <p:nvPr/>
        </p:nvSpPr>
        <p:spPr>
          <a:xfrm>
            <a:off x="1041198" y="4117815"/>
            <a:ext cx="143404" cy="823558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7A9FD6-FCD4-4468-865F-8672EB56F9B3}"/>
              </a:ext>
            </a:extLst>
          </p:cNvPr>
          <p:cNvSpPr/>
          <p:nvPr/>
        </p:nvSpPr>
        <p:spPr>
          <a:xfrm>
            <a:off x="5410722" y="4283422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двумя дверями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DCA6AEF-4701-47DA-B91F-7B429570291E}"/>
              </a:ext>
            </a:extLst>
          </p:cNvPr>
          <p:cNvSpPr/>
          <p:nvPr/>
        </p:nvSpPr>
        <p:spPr>
          <a:xfrm>
            <a:off x="6473692" y="4126146"/>
            <a:ext cx="143404" cy="823558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19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8D3171-8458-4262-8D5D-1F6FB99F4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7"/>
          <a:stretch/>
        </p:blipFill>
        <p:spPr>
          <a:xfrm>
            <a:off x="7427913" y="1"/>
            <a:ext cx="4764087" cy="685800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FE6FF795-B234-4E10-B9FB-7D50AC074FE0}"/>
              </a:ext>
            </a:extLst>
          </p:cNvPr>
          <p:cNvSpPr txBox="1">
            <a:spLocks/>
          </p:cNvSpPr>
          <p:nvPr/>
        </p:nvSpPr>
        <p:spPr>
          <a:xfrm>
            <a:off x="430042" y="311283"/>
            <a:ext cx="6762763" cy="907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ЩРВ </a:t>
            </a:r>
            <a:r>
              <a:rPr lang="en-US" b="1" dirty="0"/>
              <a:t>IP</a:t>
            </a:r>
            <a:r>
              <a:rPr lang="ru-RU" b="1" dirty="0" smtClean="0"/>
              <a:t>31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5918B6-BD50-46FE-80AD-F49E8E7FC41A}"/>
              </a:ext>
            </a:extLst>
          </p:cNvPr>
          <p:cNvSpPr/>
          <p:nvPr/>
        </p:nvSpPr>
        <p:spPr>
          <a:xfrm>
            <a:off x="468493" y="1739499"/>
            <a:ext cx="68467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Номинальный ток 125А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От 9 до 120 модулей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Установка в подготовленную нишу – установочная глубина 101 мм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Правая навеска двери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DIN-</a:t>
            </a:r>
            <a:r>
              <a:rPr lang="ru-RU" sz="1400" dirty="0">
                <a:solidFill>
                  <a:srgbClr val="000000"/>
                </a:solidFill>
              </a:rPr>
              <a:t>рейки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Ввод кабеля снизу (</a:t>
            </a:r>
            <a:r>
              <a:rPr lang="ru-RU" sz="1400" dirty="0"/>
              <a:t>в ЩРВ-120 снизу и сверху)</a:t>
            </a: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Почтовый замок </a:t>
            </a:r>
            <a:r>
              <a:rPr lang="en-US" sz="1400" dirty="0">
                <a:solidFill>
                  <a:srgbClr val="000000"/>
                </a:solidFill>
              </a:rPr>
              <a:t>IP</a:t>
            </a:r>
            <a:r>
              <a:rPr lang="ru-RU" sz="1400" dirty="0">
                <a:solidFill>
                  <a:srgbClr val="000000"/>
                </a:solidFill>
              </a:rPr>
              <a:t>31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Съемная защитная фальш-панель модульного оборудования </a:t>
            </a:r>
            <a:br>
              <a:rPr lang="ru-RU" sz="1400" dirty="0">
                <a:solidFill>
                  <a:srgbClr val="000000"/>
                </a:solidFill>
              </a:rPr>
            </a:br>
            <a:r>
              <a:rPr lang="ru-RU" sz="1400" dirty="0">
                <a:solidFill>
                  <a:srgbClr val="000000"/>
                </a:solidFill>
              </a:rPr>
              <a:t>(для защиты от контакта с токоведущими частями)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Маркировка в комплекте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36F748-CF06-4B3E-B628-D63692D9EA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493" y="1372992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ОСОБЕННОСТИ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5151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23002" b="15318"/>
          <a:stretch/>
        </p:blipFill>
        <p:spPr>
          <a:xfrm>
            <a:off x="6209414" y="1105786"/>
            <a:ext cx="5437155" cy="5103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20840" r="761" b="18036"/>
          <a:stretch/>
        </p:blipFill>
        <p:spPr>
          <a:xfrm>
            <a:off x="550863" y="1095153"/>
            <a:ext cx="5456532" cy="51142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728B02-7265-2E29-64E8-4E5CE695671A}"/>
              </a:ext>
            </a:extLst>
          </p:cNvPr>
          <p:cNvSpPr txBox="1">
            <a:spLocks/>
          </p:cNvSpPr>
          <p:nvPr/>
        </p:nvSpPr>
        <p:spPr>
          <a:xfrm>
            <a:off x="427275" y="278698"/>
            <a:ext cx="9144000" cy="14398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ЩРН </a:t>
            </a:r>
            <a:r>
              <a:rPr lang="en-US" sz="2800" b="1" dirty="0" smtClean="0">
                <a:solidFill>
                  <a:schemeClr val="tx1"/>
                </a:solidFill>
              </a:rPr>
              <a:t>IP</a:t>
            </a:r>
            <a:r>
              <a:rPr lang="ru-RU" sz="2800" b="1" dirty="0" smtClean="0">
                <a:solidFill>
                  <a:schemeClr val="tx1"/>
                </a:solidFill>
              </a:rPr>
              <a:t>31</a:t>
            </a:r>
            <a:r>
              <a:rPr lang="en-US" sz="2800" b="1" dirty="0" smtClean="0">
                <a:solidFill>
                  <a:schemeClr val="tx1"/>
                </a:solidFill>
              </a:rPr>
              <a:t> PROXIMA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/>
          <p:nvPr/>
        </p:nvSpPr>
        <p:spPr>
          <a:xfrm>
            <a:off x="-93107" y="4275091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одной дверью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7D72EEB6-E73B-4990-8BA3-0CE97EAA4C72}"/>
              </a:ext>
            </a:extLst>
          </p:cNvPr>
          <p:cNvSpPr txBox="1">
            <a:spLocks/>
          </p:cNvSpPr>
          <p:nvPr/>
        </p:nvSpPr>
        <p:spPr>
          <a:xfrm>
            <a:off x="445260" y="308648"/>
            <a:ext cx="10032522" cy="966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ЩРН </a:t>
            </a:r>
            <a:r>
              <a:rPr lang="en-US" b="1" dirty="0"/>
              <a:t>IP</a:t>
            </a:r>
            <a:r>
              <a:rPr lang="ru-RU" b="1" dirty="0"/>
              <a:t>31</a:t>
            </a:r>
          </a:p>
          <a:p>
            <a:pPr marL="0" indent="0">
              <a:buNone/>
            </a:pPr>
            <a:r>
              <a:rPr lang="ru-RU" sz="2000" b="1" dirty="0"/>
              <a:t>Исполнения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00BF96D-8C26-4A12-8029-CFE9E783E849}"/>
              </a:ext>
            </a:extLst>
          </p:cNvPr>
          <p:cNvSpPr/>
          <p:nvPr/>
        </p:nvSpPr>
        <p:spPr>
          <a:xfrm>
            <a:off x="1456632" y="4678289"/>
            <a:ext cx="5395981" cy="116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мм.: 220 / 350 / 480 / 610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мм.: 300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/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400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Глубина: 120 мм.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шт.: от 9 до 54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9C8D523-3E32-480D-A8EA-DC30F6D7160D}"/>
              </a:ext>
            </a:extLst>
          </p:cNvPr>
          <p:cNvSpPr/>
          <p:nvPr/>
        </p:nvSpPr>
        <p:spPr>
          <a:xfrm>
            <a:off x="6920345" y="4708541"/>
            <a:ext cx="5395981" cy="116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Высота, мм: 480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Ширина, мм: 565</a:t>
            </a:r>
            <a:r>
              <a:rPr lang="en-US" sz="1200" dirty="0">
                <a:solidFill>
                  <a:srgbClr val="000000"/>
                </a:solidFill>
              </a:rPr>
              <a:t> / </a:t>
            </a:r>
            <a:r>
              <a:rPr lang="ru-RU" sz="1200" dirty="0">
                <a:solidFill>
                  <a:srgbClr val="000000"/>
                </a:solidFill>
              </a:rPr>
              <a:t>680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Глубина: 120 мм. 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Количество модулей, </a:t>
            </a:r>
            <a:r>
              <a:rPr lang="ru-RU" sz="1200" dirty="0" err="1">
                <a:solidFill>
                  <a:srgbClr val="000000"/>
                </a:solidFill>
              </a:rPr>
              <a:t>шт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  <a:r>
              <a:rPr lang="ru-RU" sz="1200" dirty="0">
                <a:solidFill>
                  <a:srgbClr val="000000"/>
                </a:solidFill>
              </a:rPr>
              <a:t>: 72/90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0D3E99-68C3-4FF8-9A38-EF4430F9FF76}"/>
              </a:ext>
            </a:extLst>
          </p:cNvPr>
          <p:cNvSpPr/>
          <p:nvPr/>
        </p:nvSpPr>
        <p:spPr>
          <a:xfrm>
            <a:off x="1041198" y="4117815"/>
            <a:ext cx="143404" cy="823558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7A9FD6-FCD4-4468-865F-8672EB56F9B3}"/>
              </a:ext>
            </a:extLst>
          </p:cNvPr>
          <p:cNvSpPr/>
          <p:nvPr/>
        </p:nvSpPr>
        <p:spPr>
          <a:xfrm>
            <a:off x="5410722" y="4283422"/>
            <a:ext cx="5395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</a:rPr>
              <a:t>С двумя дверями</a:t>
            </a:r>
            <a:endParaRPr lang="ru-RU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DCA6AEF-4701-47DA-B91F-7B429570291E}"/>
              </a:ext>
            </a:extLst>
          </p:cNvPr>
          <p:cNvSpPr/>
          <p:nvPr/>
        </p:nvSpPr>
        <p:spPr>
          <a:xfrm>
            <a:off x="6473692" y="4126146"/>
            <a:ext cx="143404" cy="823558"/>
          </a:xfrm>
          <a:prstGeom prst="rect">
            <a:avLst/>
          </a:prstGeom>
          <a:solidFill>
            <a:srgbClr val="DA081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B669ED-CC73-4C5A-A301-B01FEE886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4" b="17972"/>
          <a:stretch/>
        </p:blipFill>
        <p:spPr>
          <a:xfrm>
            <a:off x="6330377" y="1342100"/>
            <a:ext cx="4283422" cy="2598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61D196-739A-42CD-8E22-0836FD89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02" y="1209000"/>
            <a:ext cx="2702820" cy="27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CD0E9F-1981-4DD7-AC41-D10300A38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t="1515" b="3291"/>
          <a:stretch/>
        </p:blipFill>
        <p:spPr>
          <a:xfrm>
            <a:off x="7427912" y="0"/>
            <a:ext cx="4764088" cy="6858001"/>
          </a:xfrm>
          <a:prstGeom prst="rect">
            <a:avLst/>
          </a:prstGeom>
        </p:spPr>
      </p:pic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49899" y="317944"/>
            <a:ext cx="4863507" cy="943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ЩРН</a:t>
            </a:r>
            <a:r>
              <a:rPr lang="en-US" b="1" dirty="0"/>
              <a:t> IP31</a:t>
            </a:r>
            <a:endParaRPr lang="ru-RU" b="1" dirty="0"/>
          </a:p>
          <a:p>
            <a:pPr marL="0" indent="0">
              <a:buNone/>
            </a:pPr>
            <a:r>
              <a:rPr lang="ru-RU" sz="2000" b="1" dirty="0"/>
              <a:t>Особенности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1FED12-0040-4609-85AB-C71992CAFC65}"/>
              </a:ext>
            </a:extLst>
          </p:cNvPr>
          <p:cNvGrpSpPr/>
          <p:nvPr/>
        </p:nvGrpSpPr>
        <p:grpSpPr>
          <a:xfrm>
            <a:off x="1332401" y="3122822"/>
            <a:ext cx="5646100" cy="3127408"/>
            <a:chOff x="5500481" y="682625"/>
            <a:chExt cx="8023038" cy="444400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812444" y="682625"/>
              <a:ext cx="2189266" cy="943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69685F9-4611-437C-BD01-95D4E6C1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481" y="1065565"/>
              <a:ext cx="4061068" cy="406106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B612211-FEE1-4E49-AEC5-63E68EE88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695" y="1965913"/>
              <a:ext cx="999155" cy="99915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CBCE648-C8C6-4316-A253-7767CFFAB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600" y="3105310"/>
              <a:ext cx="999156" cy="99915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2F2A281D-186D-4C1B-A5D6-C0DA36B7DB94}"/>
                </a:ext>
              </a:extLst>
            </p:cNvPr>
            <p:cNvCxnSpPr>
              <a:cxnSpLocks/>
              <a:stCxn id="5" idx="1"/>
              <a:endCxn id="14" idx="7"/>
            </p:cNvCxnSpPr>
            <p:nvPr/>
          </p:nvCxnSpPr>
          <p:spPr>
            <a:xfrm flipH="1">
              <a:off x="9140920" y="2465491"/>
              <a:ext cx="485775" cy="579827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782A939-AC7B-47C5-8CA3-255AB145084B}"/>
                </a:ext>
              </a:extLst>
            </p:cNvPr>
            <p:cNvSpPr/>
            <p:nvPr/>
          </p:nvSpPr>
          <p:spPr>
            <a:xfrm>
              <a:off x="8996087" y="3020468"/>
              <a:ext cx="169683" cy="16968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  <a:endParaRPr lang="ru-RU" dirty="0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B103090-0E91-4943-9A83-B84F931B5492}"/>
                </a:ext>
              </a:extLst>
            </p:cNvPr>
            <p:cNvCxnSpPr>
              <a:cxnSpLocks/>
              <a:endCxn id="14" idx="5"/>
            </p:cNvCxnSpPr>
            <p:nvPr/>
          </p:nvCxnSpPr>
          <p:spPr>
            <a:xfrm flipH="1" flipV="1">
              <a:off x="9140920" y="3165301"/>
              <a:ext cx="422022" cy="434610"/>
            </a:xfrm>
            <a:prstGeom prst="line">
              <a:avLst/>
            </a:prstGeom>
            <a:ln w="285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19263-275F-4680-A768-3DED7B8D6FF2}"/>
                </a:ext>
              </a:extLst>
            </p:cNvPr>
            <p:cNvSpPr txBox="1"/>
            <p:nvPr/>
          </p:nvSpPr>
          <p:spPr>
            <a:xfrm>
              <a:off x="9622597" y="4050351"/>
              <a:ext cx="3900922" cy="52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/>
                <a:t>* ЩРН-18, ЩРН-24, ЩРН-36, </a:t>
              </a:r>
              <a:br>
                <a:rPr lang="ru-RU" sz="900" dirty="0"/>
              </a:br>
              <a:r>
                <a:rPr lang="ru-RU" sz="900" dirty="0"/>
                <a:t>ЩРН-48, ЩРН-54 с  пластиковым замком 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BE918-122E-48BA-BA7D-FFDA8AC165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3" y="101909"/>
            <a:ext cx="1787880" cy="74375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1ECE0-95B2-47BA-B12A-02FD9A71F624}"/>
              </a:ext>
            </a:extLst>
          </p:cNvPr>
          <p:cNvSpPr/>
          <p:nvPr/>
        </p:nvSpPr>
        <p:spPr>
          <a:xfrm>
            <a:off x="452006" y="1400008"/>
            <a:ext cx="712900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Номинальный ток 125А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От 9 до 90 модулей (в двухдверном исполнении)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Ввод кабеля снизу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DIN-</a:t>
            </a:r>
            <a:r>
              <a:rPr lang="ru-RU" sz="1400" dirty="0">
                <a:solidFill>
                  <a:srgbClr val="000000"/>
                </a:solidFill>
              </a:rPr>
              <a:t>рейки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Съемная защитная фальш-панель модульного оборудования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Маркировочная таблица в комплекте</a:t>
            </a:r>
          </a:p>
          <a:p>
            <a:pPr marL="285750" indent="-285750">
              <a:lnSpc>
                <a:spcPct val="150000"/>
              </a:lnSpc>
              <a:buClr>
                <a:srgbClr val="DA0812"/>
              </a:buClr>
              <a:buSzPct val="120000"/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6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7889631" y="1166446"/>
            <a:ext cx="2189266" cy="94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Текст 1">
            <a:extLst>
              <a:ext uri="{FF2B5EF4-FFF2-40B4-BE49-F238E27FC236}">
                <a16:creationId xmlns:a16="http://schemas.microsoft.com/office/drawing/2014/main" id="{4D5932E4-F62D-44FE-8AF2-13BB680F0653}"/>
              </a:ext>
            </a:extLst>
          </p:cNvPr>
          <p:cNvSpPr txBox="1">
            <a:spLocks/>
          </p:cNvSpPr>
          <p:nvPr/>
        </p:nvSpPr>
        <p:spPr>
          <a:xfrm>
            <a:off x="426816" y="299079"/>
            <a:ext cx="6443541" cy="590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ЩРН</a:t>
            </a:r>
            <a:r>
              <a:rPr lang="en-US" b="1" dirty="0"/>
              <a:t> IP31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661803-D869-464D-8F44-AE1DB7DF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49" y="2003169"/>
            <a:ext cx="2995242" cy="26595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547B8-B46B-4C28-B288-54988E56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67" y="1916595"/>
            <a:ext cx="1829979" cy="28682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D8A051-C911-4ED6-8642-2002B35FD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202353"/>
            <a:ext cx="2288004" cy="22880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3C8C1-CD8B-4E51-95C3-1B681C34D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07" y="2058436"/>
            <a:ext cx="2636118" cy="26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1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22354" r="961" b="15936"/>
          <a:stretch/>
        </p:blipFill>
        <p:spPr>
          <a:xfrm>
            <a:off x="550863" y="1095152"/>
            <a:ext cx="5445900" cy="5114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23002" b="15318"/>
          <a:stretch/>
        </p:blipFill>
        <p:spPr>
          <a:xfrm>
            <a:off x="6209414" y="1105786"/>
            <a:ext cx="5437155" cy="51036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728B02-7265-2E29-64E8-4E5CE695671A}"/>
              </a:ext>
            </a:extLst>
          </p:cNvPr>
          <p:cNvSpPr txBox="1">
            <a:spLocks/>
          </p:cNvSpPr>
          <p:nvPr/>
        </p:nvSpPr>
        <p:spPr>
          <a:xfrm>
            <a:off x="427275" y="278698"/>
            <a:ext cx="9144000" cy="14398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ЩРН </a:t>
            </a:r>
            <a:r>
              <a:rPr lang="en-US" sz="2800" b="1" dirty="0" smtClean="0">
                <a:solidFill>
                  <a:schemeClr val="tx1"/>
                </a:solidFill>
              </a:rPr>
              <a:t>IP</a:t>
            </a:r>
            <a:r>
              <a:rPr lang="ru-RU" sz="2800" dirty="0" smtClean="0">
                <a:solidFill>
                  <a:schemeClr val="tx1"/>
                </a:solidFill>
              </a:rPr>
              <a:t>54</a:t>
            </a:r>
            <a:r>
              <a:rPr lang="en-US" sz="2800" b="1" dirty="0" smtClean="0">
                <a:solidFill>
                  <a:schemeClr val="tx1"/>
                </a:solidFill>
              </a:rPr>
              <a:t> PROXIMA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EKF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00000"/>
      </a:accent1>
      <a:accent2>
        <a:srgbClr val="595959"/>
      </a:accent2>
      <a:accent3>
        <a:srgbClr val="BFBFBF"/>
      </a:accent3>
      <a:accent4>
        <a:srgbClr val="ADB9CA"/>
      </a:accent4>
      <a:accent5>
        <a:srgbClr val="262626"/>
      </a:accent5>
      <a:accent6>
        <a:srgbClr val="FF0000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081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rgbClr val="DA081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marL="0" indent="0">
          <a:buNone/>
          <a:defRPr sz="30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21700</TotalTime>
  <Words>643</Words>
  <Application>Microsoft Office PowerPoint</Application>
  <PresentationFormat>Широкоэкранный</PresentationFormat>
  <Paragraphs>131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bold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Мишин</dc:creator>
  <cp:lastModifiedBy>Бакулина Октябрина Александровна</cp:lastModifiedBy>
  <cp:revision>862</cp:revision>
  <dcterms:created xsi:type="dcterms:W3CDTF">2022-04-13T17:51:52Z</dcterms:created>
  <dcterms:modified xsi:type="dcterms:W3CDTF">2024-09-13T12:47:44Z</dcterms:modified>
</cp:coreProperties>
</file>