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1" r:id="rId2"/>
    <p:sldId id="390" r:id="rId3"/>
    <p:sldId id="392" r:id="rId4"/>
    <p:sldId id="389" r:id="rId5"/>
    <p:sldId id="388" r:id="rId6"/>
    <p:sldId id="39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pos="347"/>
        <p:guide pos="288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761B-3DFE-43DC-A907-0D29134428F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FFD8-5B5D-42B1-9563-D9BA2A5B4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8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71" y="109253"/>
            <a:ext cx="1765016" cy="733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55921" y="6364777"/>
            <a:ext cx="227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5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4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B24C29-BA3C-4CDC-B6E9-FB9CB236FF14}"/>
              </a:ext>
            </a:extLst>
          </p:cNvPr>
          <p:cNvSpPr/>
          <p:nvPr userDrawn="1"/>
        </p:nvSpPr>
        <p:spPr>
          <a:xfrm>
            <a:off x="0" y="0"/>
            <a:ext cx="12192000" cy="7275522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CE211-EF09-4DDD-B215-2E703E249758}"/>
              </a:ext>
            </a:extLst>
          </p:cNvPr>
          <p:cNvSpPr txBox="1"/>
          <p:nvPr userDrawn="1"/>
        </p:nvSpPr>
        <p:spPr>
          <a:xfrm>
            <a:off x="4953000" y="6111666"/>
            <a:ext cx="2279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ekfgroup.com</a:t>
            </a:r>
            <a:endParaRPr lang="en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5C7DB46A-A124-4775-9066-53EACC3D1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01765" y="2674424"/>
            <a:ext cx="3988470" cy="15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CFF7-9807-4043-8BDF-FE7C8769900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B925-A0CF-485A-AAD7-38974B92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78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D330F2C7-D89D-30BB-6DA0-EC05EA3923DE}"/>
              </a:ext>
            </a:extLst>
          </p:cNvPr>
          <p:cNvSpPr/>
          <p:nvPr/>
        </p:nvSpPr>
        <p:spPr>
          <a:xfrm>
            <a:off x="5812518" y="549275"/>
            <a:ext cx="5906673" cy="5907948"/>
          </a:xfrm>
          <a:prstGeom prst="rect">
            <a:avLst/>
          </a:prstGeom>
          <a:solidFill>
            <a:srgbClr val="E31A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628900D-08EC-4D83-A114-3EEFB2F59C3B}"/>
              </a:ext>
            </a:extLst>
          </p:cNvPr>
          <p:cNvSpPr txBox="1">
            <a:spLocks/>
          </p:cNvSpPr>
          <p:nvPr/>
        </p:nvSpPr>
        <p:spPr>
          <a:xfrm>
            <a:off x="6308032" y="2715796"/>
            <a:ext cx="5281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ЛЕНТЫ ОГРАДИТЕЛЬНЫЕ И СИГНАЛЬНЫЕ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7" name="Graphic 5">
            <a:extLst>
              <a:ext uri="{FF2B5EF4-FFF2-40B4-BE49-F238E27FC236}">
                <a16:creationId xmlns:a16="http://schemas.microsoft.com/office/drawing/2014/main" id="{EDF4653F-A3D7-A2F8-7F94-BC49E407F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0665" y="549275"/>
            <a:ext cx="2499735" cy="6555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/>
        </p:nvSpPr>
        <p:spPr>
          <a:xfrm>
            <a:off x="6308032" y="5694738"/>
            <a:ext cx="2279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9E87F-847E-3751-F194-81AF19A34C40}"/>
              </a:ext>
            </a:extLst>
          </p:cNvPr>
          <p:cNvSpPr txBox="1"/>
          <p:nvPr/>
        </p:nvSpPr>
        <p:spPr>
          <a:xfrm>
            <a:off x="6308032" y="842553"/>
            <a:ext cx="2560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7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"/>
            <a:ext cx="4576970" cy="6858000"/>
          </a:xfrm>
          <a:prstGeom prst="rect">
            <a:avLst/>
          </a:prstGeom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F615EA79-ABF5-413E-B6F6-1194CA8FE034}"/>
              </a:ext>
            </a:extLst>
          </p:cNvPr>
          <p:cNvSpPr txBox="1">
            <a:spLocks/>
          </p:cNvSpPr>
          <p:nvPr/>
        </p:nvSpPr>
        <p:spPr>
          <a:xfrm>
            <a:off x="4948518" y="244416"/>
            <a:ext cx="4975411" cy="13781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ЛЕНТЫ ОГРАДИТЕЛЬНЫЕ «КРАСНО-БЕЛАЯ»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E7F9FE7-55C1-44CA-980D-9674C2F05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74462"/>
              </p:ext>
            </p:extLst>
          </p:nvPr>
        </p:nvGraphicFramePr>
        <p:xfrm>
          <a:off x="5067687" y="2414531"/>
          <a:ext cx="6461958" cy="202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854">
                  <a:extLst>
                    <a:ext uri="{9D8B030D-6E8A-4147-A177-3AD203B41FA5}">
                      <a16:colId xmlns:a16="http://schemas.microsoft.com/office/drawing/2014/main" val="41605032"/>
                    </a:ext>
                  </a:extLst>
                </a:gridCol>
                <a:gridCol w="2269104">
                  <a:extLst>
                    <a:ext uri="{9D8B030D-6E8A-4147-A177-3AD203B41FA5}">
                      <a16:colId xmlns:a16="http://schemas.microsoft.com/office/drawing/2014/main" val="1082740171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Толщина, мкм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49873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ленты, 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/ 200 / 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 ленты, мм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/ 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Относительное удлинение при разрыве, 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48709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Материал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Полиэтилен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53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4C2063-1C9B-4626-BAF0-AF40B75CE234}"/>
              </a:ext>
            </a:extLst>
          </p:cNvPr>
          <p:cNvSpPr txBox="1"/>
          <p:nvPr/>
        </p:nvSpPr>
        <p:spPr>
          <a:xfrm>
            <a:off x="4970782" y="4943907"/>
            <a:ext cx="6558863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прочность и эластичность, гарантирующие устойчивость к разрывам</a:t>
            </a:r>
          </a:p>
          <a:p>
            <a:pPr marL="285750" indent="-28575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Стойкость к гниению и влажности, обеспечивающая долговечность при использовании в различных условиях</a:t>
            </a:r>
          </a:p>
          <a:p>
            <a:pPr marL="285750" indent="-28575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Устойчивость цвета к выцветанию, сохраняющая четкость на протяжении всего срока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136826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">
            <a:extLst>
              <a:ext uri="{FF2B5EF4-FFF2-40B4-BE49-F238E27FC236}">
                <a16:creationId xmlns:a16="http://schemas.microsoft.com/office/drawing/2014/main" id="{F615EA79-ABF5-413E-B6F6-1194CA8FE034}"/>
              </a:ext>
            </a:extLst>
          </p:cNvPr>
          <p:cNvSpPr txBox="1">
            <a:spLocks/>
          </p:cNvSpPr>
          <p:nvPr/>
        </p:nvSpPr>
        <p:spPr>
          <a:xfrm>
            <a:off x="4753761" y="207793"/>
            <a:ext cx="4427849" cy="472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НОМЕНКЛАТУРА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8F148E1-3063-409F-A995-182C495F6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54906"/>
              </p:ext>
            </p:extLst>
          </p:nvPr>
        </p:nvGraphicFramePr>
        <p:xfrm>
          <a:off x="4753761" y="1086990"/>
          <a:ext cx="7284262" cy="32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886">
                  <a:extLst>
                    <a:ext uri="{9D8B030D-6E8A-4147-A177-3AD203B41FA5}">
                      <a16:colId xmlns:a16="http://schemas.microsoft.com/office/drawing/2014/main" val="41605032"/>
                    </a:ext>
                  </a:extLst>
                </a:gridCol>
                <a:gridCol w="3684494">
                  <a:extLst>
                    <a:ext uri="{9D8B030D-6E8A-4147-A177-3AD203B41FA5}">
                      <a16:colId xmlns:a16="http://schemas.microsoft.com/office/drawing/2014/main" val="1082740171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1993861664"/>
                    </a:ext>
                  </a:extLst>
                </a:gridCol>
                <a:gridCol w="1056258">
                  <a:extLst>
                    <a:ext uri="{9D8B030D-6E8A-4147-A177-3AD203B41FA5}">
                      <a16:colId xmlns:a16="http://schemas.microsoft.com/office/drawing/2014/main" val="7471506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Артикул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Ширина ленты, мм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Длина ленты, 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lo-50x100-bas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ЛО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50х100 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lo-50x200-bas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ЛО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50х200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7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lo-50x250-bas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ЛО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50х250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32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lo-75x100-bas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ЛО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75х100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817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lo-75x200-bas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ЛО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75х200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577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lo-75x250-bas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Лента оградительная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ЛО</a:t>
                      </a:r>
                      <a:r>
                        <a:rPr lang="ru-RU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«Красно-белая» 75х250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410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41A2B4-170E-43B4-9D7C-A3DF125D1532}"/>
              </a:ext>
            </a:extLst>
          </p:cNvPr>
          <p:cNvSpPr txBox="1"/>
          <p:nvPr/>
        </p:nvSpPr>
        <p:spPr>
          <a:xfrm>
            <a:off x="4753761" y="5008640"/>
            <a:ext cx="64162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Лента оградительная, изготовленная в красно-белом варианте, используется при ограждении областей ремонтных работ трассы, коммуникаций, при различных происшествиях на магистралях,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для информирования о наличии аварийных промежутков дороги, раскопанных траншей и актуальных строительных объектов.</a:t>
            </a: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CBCA88CA-F6CD-4BDD-9DC0-DFC1899EC9A1}"/>
              </a:ext>
            </a:extLst>
          </p:cNvPr>
          <p:cNvSpPr txBox="1">
            <a:spLocks/>
          </p:cNvSpPr>
          <p:nvPr/>
        </p:nvSpPr>
        <p:spPr>
          <a:xfrm>
            <a:off x="4753761" y="4641889"/>
            <a:ext cx="2868293" cy="49225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 smtClean="0"/>
              <a:t>ПРИМЕНЕНИЕ: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4576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" y="0"/>
            <a:ext cx="4576970" cy="6858000"/>
          </a:xfrm>
          <a:prstGeom prst="rect">
            <a:avLst/>
          </a:prstGeom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F615EA79-ABF5-413E-B6F6-1194CA8FE034}"/>
              </a:ext>
            </a:extLst>
          </p:cNvPr>
          <p:cNvSpPr txBox="1">
            <a:spLocks/>
          </p:cNvSpPr>
          <p:nvPr/>
        </p:nvSpPr>
        <p:spPr>
          <a:xfrm>
            <a:off x="4894728" y="244415"/>
            <a:ext cx="5235390" cy="868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ЛЕНТЫ СИГНАЛЬНЫЕ «ОСТОРОЖНО КАБЕЛЬ»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E7F9FE7-55C1-44CA-980D-9674C2F05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65572"/>
              </p:ext>
            </p:extLst>
          </p:nvPr>
        </p:nvGraphicFramePr>
        <p:xfrm>
          <a:off x="4965706" y="3207181"/>
          <a:ext cx="6822882" cy="12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3827">
                  <a:extLst>
                    <a:ext uri="{9D8B030D-6E8A-4147-A177-3AD203B41FA5}">
                      <a16:colId xmlns:a16="http://schemas.microsoft.com/office/drawing/2014/main" val="41605032"/>
                    </a:ext>
                  </a:extLst>
                </a:gridCol>
                <a:gridCol w="4349055">
                  <a:extLst>
                    <a:ext uri="{9D8B030D-6E8A-4147-A177-3AD203B41FA5}">
                      <a16:colId xmlns:a16="http://schemas.microsoft.com/office/drawing/2014/main" val="108274017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Толщина, мкм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498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ленты, 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 ленты, мм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 100 до 900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Материал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Полиэтилен высокого давления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53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CF5090-3452-4FC6-8A2F-6F16DE6ED7DA}"/>
              </a:ext>
            </a:extLst>
          </p:cNvPr>
          <p:cNvSpPr txBox="1"/>
          <p:nvPr/>
        </p:nvSpPr>
        <p:spPr>
          <a:xfrm>
            <a:off x="5235387" y="1524097"/>
            <a:ext cx="3424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Лента обязательна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прокладке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кабеля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земле !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C2063-1C9B-4626-BAF0-AF40B75CE234}"/>
              </a:ext>
            </a:extLst>
          </p:cNvPr>
          <p:cNvSpPr txBox="1"/>
          <p:nvPr/>
        </p:nvSpPr>
        <p:spPr>
          <a:xfrm>
            <a:off x="4894728" y="4682288"/>
            <a:ext cx="71000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dirty="0"/>
              <a:t>Высокая прочность и эластичность, гарантирующие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устойчивость </a:t>
            </a:r>
            <a:r>
              <a:rPr lang="ru-RU" dirty="0"/>
              <a:t>к разрывам</a:t>
            </a:r>
          </a:p>
          <a:p>
            <a:pPr>
              <a:spcAft>
                <a:spcPts val="600"/>
              </a:spcAft>
            </a:pPr>
            <a:r>
              <a:rPr lang="ru-RU" dirty="0"/>
              <a:t>Стойкость к гниению и влажности, обеспечивающая долговечность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использовании в различных условиях</a:t>
            </a:r>
          </a:p>
          <a:p>
            <a:pPr>
              <a:spcAft>
                <a:spcPts val="600"/>
              </a:spcAft>
            </a:pPr>
            <a:r>
              <a:rPr lang="ru-RU" dirty="0"/>
              <a:t>Яркий красный цвет для легкой идентификации на фоне почвы,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отличная </a:t>
            </a:r>
            <a:r>
              <a:rPr lang="ru-RU" dirty="0"/>
              <a:t>видимость при земляных работах</a:t>
            </a:r>
          </a:p>
          <a:p>
            <a:pPr>
              <a:spcAft>
                <a:spcPts val="600"/>
              </a:spcAft>
            </a:pPr>
            <a:r>
              <a:rPr lang="ru-RU" dirty="0"/>
              <a:t>Устойчивость цвета к выцветанию, сохраняющая четкость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маркировки </a:t>
            </a:r>
            <a:r>
              <a:rPr lang="ru-RU" dirty="0"/>
              <a:t>на протяжении всего срока эксплуатации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7886"/>
          <a:stretch/>
        </p:blipFill>
        <p:spPr>
          <a:xfrm>
            <a:off x="8845220" y="1291681"/>
            <a:ext cx="2943368" cy="16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3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AF5FE-68B4-47DB-A5F4-77D2D6839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"/>
          <a:stretch/>
        </p:blipFill>
        <p:spPr>
          <a:xfrm>
            <a:off x="7019" y="0"/>
            <a:ext cx="4556015" cy="6858000"/>
          </a:xfrm>
          <a:prstGeom prst="rect">
            <a:avLst/>
          </a:prstGeom>
        </p:spPr>
      </p:pic>
      <p:sp>
        <p:nvSpPr>
          <p:cNvPr id="8" name="Текст 1">
            <a:extLst>
              <a:ext uri="{FF2B5EF4-FFF2-40B4-BE49-F238E27FC236}">
                <a16:creationId xmlns:a16="http://schemas.microsoft.com/office/drawing/2014/main" id="{F615EA79-ABF5-413E-B6F6-1194CA8FE034}"/>
              </a:ext>
            </a:extLst>
          </p:cNvPr>
          <p:cNvSpPr txBox="1">
            <a:spLocks/>
          </p:cNvSpPr>
          <p:nvPr/>
        </p:nvSpPr>
        <p:spPr>
          <a:xfrm>
            <a:off x="4852055" y="239692"/>
            <a:ext cx="4309160" cy="472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НОМЕНКЛАТУРА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8F148E1-3063-409F-A995-182C495F6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81177"/>
              </p:ext>
            </p:extLst>
          </p:nvPr>
        </p:nvGraphicFramePr>
        <p:xfrm>
          <a:off x="5022703" y="1068959"/>
          <a:ext cx="7112464" cy="34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671">
                  <a:extLst>
                    <a:ext uri="{9D8B030D-6E8A-4147-A177-3AD203B41FA5}">
                      <a16:colId xmlns:a16="http://schemas.microsoft.com/office/drawing/2014/main" val="41605032"/>
                    </a:ext>
                  </a:extLst>
                </a:gridCol>
                <a:gridCol w="4389497">
                  <a:extLst>
                    <a:ext uri="{9D8B030D-6E8A-4147-A177-3AD203B41FA5}">
                      <a16:colId xmlns:a16="http://schemas.microsoft.com/office/drawing/2014/main" val="1082740171"/>
                    </a:ext>
                  </a:extLst>
                </a:gridCol>
                <a:gridCol w="1180296">
                  <a:extLst>
                    <a:ext uri="{9D8B030D-6E8A-4147-A177-3AD203B41FA5}">
                      <a16:colId xmlns:a16="http://schemas.microsoft.com/office/drawing/2014/main" val="199386166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Артикул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Ширина ленты, мм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92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lse-150x100-bas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</a:t>
                      </a:r>
                      <a:b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150х100 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990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lse-250x100-bas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250х100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775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lse-300x100-bas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300х100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32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lse-450x100-bas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450х100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817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lse-600x100-bas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600х100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577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lse-750x100-bas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750х100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410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lse-900x100-bas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Лента сигнальная ЛСЭ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«Осторожно кабель» 900х100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12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41A2B4-170E-43B4-9D7C-A3DF125D1532}"/>
              </a:ext>
            </a:extLst>
          </p:cNvPr>
          <p:cNvSpPr txBox="1"/>
          <p:nvPr/>
        </p:nvSpPr>
        <p:spPr>
          <a:xfrm>
            <a:off x="4936805" y="5232758"/>
            <a:ext cx="67979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Лента Сигнальная (ЛСЭ) применяется для обозначения электрического кабеля, проложенного в грунте. Ширина ленты подбирается в зависимости от количества и сечений кабелей, проложенных в траншее. 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Важно, чтобы во время монтажа ширина сигнальной ленты была больше ширины уложенных кабелей, чтобы обеспечить их чёткое обозначение и безопасность проведения земляных работ в будущем.</a:t>
            </a: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CBCA88CA-F6CD-4BDD-9DC0-DFC1899EC9A1}"/>
              </a:ext>
            </a:extLst>
          </p:cNvPr>
          <p:cNvSpPr txBox="1">
            <a:spLocks/>
          </p:cNvSpPr>
          <p:nvPr/>
        </p:nvSpPr>
        <p:spPr>
          <a:xfrm>
            <a:off x="4915126" y="4740501"/>
            <a:ext cx="2868293" cy="49225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400" dirty="0" smtClean="0"/>
              <a:t>ПРИМЕНЕНИЕ: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071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532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435</Words>
  <Application>Microsoft Office PowerPoint</Application>
  <PresentationFormat>Широкоэкранный</PresentationFormat>
  <Paragraphs>90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bold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Ларшников Алексей Игоревич</dc:creator>
  <cp:lastModifiedBy>Бакулина Октябрина Александровна</cp:lastModifiedBy>
  <cp:revision>83</cp:revision>
  <dcterms:created xsi:type="dcterms:W3CDTF">2023-06-09T11:41:38Z</dcterms:created>
  <dcterms:modified xsi:type="dcterms:W3CDTF">2024-09-13T09:50:35Z</dcterms:modified>
</cp:coreProperties>
</file>