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86" r:id="rId2"/>
    <p:sldId id="388" r:id="rId3"/>
    <p:sldId id="390" r:id="rId4"/>
    <p:sldId id="39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A09F"/>
    <a:srgbClr val="9C9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180"/>
      </p:cViewPr>
      <p:guideLst>
        <p:guide pos="34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D761B-3DFE-43DC-A907-0D29134428F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3FFD8-5B5D-42B1-9563-D9BA2A5B4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48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271" y="109253"/>
            <a:ext cx="1765016" cy="7335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C668AB-E5F7-426D-6061-1764A71043C0}"/>
              </a:ext>
            </a:extLst>
          </p:cNvPr>
          <p:cNvSpPr txBox="1"/>
          <p:nvPr userDrawn="1"/>
        </p:nvSpPr>
        <p:spPr>
          <a:xfrm>
            <a:off x="455921" y="6364777"/>
            <a:ext cx="2279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ЭНЕРГИЯ ДЛЯ ЖИЗНИ</a:t>
            </a:r>
            <a:endParaRPr lang="en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5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B24C29-BA3C-4CDC-B6E9-FB9CB236FF14}"/>
              </a:ext>
            </a:extLst>
          </p:cNvPr>
          <p:cNvSpPr/>
          <p:nvPr userDrawn="1"/>
        </p:nvSpPr>
        <p:spPr>
          <a:xfrm>
            <a:off x="0" y="0"/>
            <a:ext cx="12192000" cy="7275522"/>
          </a:xfrm>
          <a:prstGeom prst="rect">
            <a:avLst/>
          </a:prstGeom>
          <a:solidFill>
            <a:srgbClr val="DA0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ACE211-EF09-4DDD-B215-2E703E249758}"/>
              </a:ext>
            </a:extLst>
          </p:cNvPr>
          <p:cNvSpPr txBox="1"/>
          <p:nvPr userDrawn="1"/>
        </p:nvSpPr>
        <p:spPr>
          <a:xfrm>
            <a:off x="4953000" y="6111666"/>
            <a:ext cx="22793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 err="1">
                <a:solidFill>
                  <a:schemeClr val="bg1"/>
                </a:solidFill>
                <a:latin typeface="+mn-lt"/>
              </a:rPr>
              <a:t>ekfgroup.com</a:t>
            </a:r>
            <a:endParaRPr lang="en-RU" sz="1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Graphic 6">
            <a:extLst>
              <a:ext uri="{FF2B5EF4-FFF2-40B4-BE49-F238E27FC236}">
                <a16:creationId xmlns:a16="http://schemas.microsoft.com/office/drawing/2014/main" id="{5C7DB46A-A124-4775-9066-53EACC3D13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01765" y="2674424"/>
            <a:ext cx="3988470" cy="150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0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14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FCFF7-9807-4043-8BDF-FE7C8769900E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B925-A0CF-485A-AAD7-38974B927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51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33" t="29861" r="18733" b="27951"/>
          <a:stretch/>
        </p:blipFill>
        <p:spPr>
          <a:xfrm>
            <a:off x="-1" y="8389"/>
            <a:ext cx="12192000" cy="6858000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1C65324-28F4-4EDA-8179-45684143B6E4}"/>
              </a:ext>
            </a:extLst>
          </p:cNvPr>
          <p:cNvSpPr/>
          <p:nvPr/>
        </p:nvSpPr>
        <p:spPr>
          <a:xfrm>
            <a:off x="1" y="8389"/>
            <a:ext cx="5779568" cy="6849612"/>
          </a:xfrm>
          <a:prstGeom prst="rect">
            <a:avLst/>
          </a:prstGeom>
          <a:gradFill>
            <a:gsLst>
              <a:gs pos="0">
                <a:srgbClr val="9EA09F"/>
              </a:gs>
              <a:gs pos="100000">
                <a:srgbClr val="9C9D9C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3615981" cy="6858000"/>
          </a:xfrm>
          <a:prstGeom prst="rect">
            <a:avLst/>
          </a:prstGeom>
          <a:gradFill flip="none" rotWithShape="1">
            <a:gsLst>
              <a:gs pos="71000">
                <a:schemeClr val="bg1">
                  <a:lumMod val="50000"/>
                </a:schemeClr>
              </a:gs>
              <a:gs pos="100000">
                <a:srgbClr val="9EA09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330F2C7-D89D-30BB-6DA0-EC05EA3923DE}"/>
              </a:ext>
            </a:extLst>
          </p:cNvPr>
          <p:cNvSpPr/>
          <p:nvPr/>
        </p:nvSpPr>
        <p:spPr>
          <a:xfrm>
            <a:off x="559655" y="549275"/>
            <a:ext cx="5906673" cy="5907948"/>
          </a:xfrm>
          <a:prstGeom prst="rect">
            <a:avLst/>
          </a:prstGeom>
          <a:solidFill>
            <a:srgbClr val="E31A2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4" name="Текст 7">
            <a:extLst>
              <a:ext uri="{FF2B5EF4-FFF2-40B4-BE49-F238E27FC236}">
                <a16:creationId xmlns:a16="http://schemas.microsoft.com/office/drawing/2014/main" id="{3628900D-08EC-4D83-A114-3EEFB2F59C3B}"/>
              </a:ext>
            </a:extLst>
          </p:cNvPr>
          <p:cNvSpPr txBox="1">
            <a:spLocks/>
          </p:cNvSpPr>
          <p:nvPr/>
        </p:nvSpPr>
        <p:spPr>
          <a:xfrm>
            <a:off x="1055169" y="2311536"/>
            <a:ext cx="52818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ru-RU" sz="4000" dirty="0" smtClean="0">
                <a:solidFill>
                  <a:schemeClr val="bg1"/>
                </a:solidFill>
              </a:rPr>
              <a:t>НАКЛЕЙКИ МОДУЛЬНЫЕ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EDF4653F-A3D7-A2F8-7F94-BC49E407F6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29060" y="549275"/>
            <a:ext cx="2499735" cy="655586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D59AAE24-3994-8AF0-731F-0488E544D6D2}"/>
              </a:ext>
            </a:extLst>
          </p:cNvPr>
          <p:cNvSpPr txBox="1">
            <a:spLocks/>
          </p:cNvSpPr>
          <p:nvPr/>
        </p:nvSpPr>
        <p:spPr>
          <a:xfrm>
            <a:off x="1055169" y="3997534"/>
            <a:ext cx="4724400" cy="95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МАРКИРОВКА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ЭЛЕКТРИЧЕСКОГО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ЩИТА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C668AB-E5F7-426D-6061-1764A71043C0}"/>
              </a:ext>
            </a:extLst>
          </p:cNvPr>
          <p:cNvSpPr txBox="1"/>
          <p:nvPr/>
        </p:nvSpPr>
        <p:spPr>
          <a:xfrm>
            <a:off x="1055169" y="5694738"/>
            <a:ext cx="22793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ekfgroup.com</a:t>
            </a:r>
            <a:endParaRPr lang="en-RU" sz="13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79E87F-847E-3751-F194-81AF19A34C40}"/>
              </a:ext>
            </a:extLst>
          </p:cNvPr>
          <p:cNvSpPr txBox="1"/>
          <p:nvPr/>
        </p:nvSpPr>
        <p:spPr>
          <a:xfrm>
            <a:off x="1055169" y="842553"/>
            <a:ext cx="25608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ЭНЕРГИЯ ДЛЯ ЖИЗНИ</a:t>
            </a:r>
            <a:endParaRPr lang="en-RU" sz="13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6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6F6BFA3-643C-4CFC-A954-1BA4F3E0B71D}"/>
              </a:ext>
            </a:extLst>
          </p:cNvPr>
          <p:cNvSpPr txBox="1"/>
          <p:nvPr/>
        </p:nvSpPr>
        <p:spPr>
          <a:xfrm>
            <a:off x="5957471" y="4377088"/>
            <a:ext cx="609335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Понятные для заказчика обозначения в пиктограммах</a:t>
            </a:r>
          </a:p>
          <a:p>
            <a:pPr marL="285750" indent="-285750">
              <a:spcAft>
                <a:spcPts val="180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Яркий красивый дизайн</a:t>
            </a:r>
          </a:p>
          <a:p>
            <a:pPr marL="285750" indent="-285750">
              <a:spcAft>
                <a:spcPts val="180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Размер наклеек соответствует размеру 1-полюсных и 2-полюсных – автоматов</a:t>
            </a:r>
          </a:p>
          <a:p>
            <a:pPr marL="285750" indent="-285750">
              <a:spcAft>
                <a:spcPts val="180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розницы есть отдельные наклейки с инд. штрих-кодом</a:t>
            </a:r>
          </a:p>
          <a:p>
            <a:pPr marL="171450" indent="-171450">
              <a:spcAft>
                <a:spcPts val="180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A2D5AC75-37E4-4B47-A024-1D5D1A11F597}"/>
              </a:ext>
            </a:extLst>
          </p:cNvPr>
          <p:cNvSpPr txBox="1">
            <a:spLocks/>
          </p:cNvSpPr>
          <p:nvPr/>
        </p:nvSpPr>
        <p:spPr>
          <a:xfrm>
            <a:off x="437021" y="250952"/>
            <a:ext cx="6984057" cy="4725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НАКЛЕЙКИ МОДУЛЬНЫЕ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A2A7F62-5852-45B2-B812-1FC6FBE1C481}"/>
              </a:ext>
            </a:extLst>
          </p:cNvPr>
          <p:cNvGrpSpPr/>
          <p:nvPr/>
        </p:nvGrpSpPr>
        <p:grpSpPr>
          <a:xfrm>
            <a:off x="550863" y="1072379"/>
            <a:ext cx="5113173" cy="4091972"/>
            <a:chOff x="159205" y="1327316"/>
            <a:chExt cx="4766748" cy="3814735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6A1AE7D-71BE-4A59-9962-A96901B22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5" y="1327316"/>
              <a:ext cx="3547648" cy="194601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70EF5DF-E1B5-4230-8D76-D2AB4F8DE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311" y="2415049"/>
              <a:ext cx="3134236" cy="1786695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79C1E09-3871-4A9C-A921-C0FB6025C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585" y="3549603"/>
              <a:ext cx="2890368" cy="1592448"/>
            </a:xfrm>
            <a:prstGeom prst="rect">
              <a:avLst/>
            </a:prstGeom>
          </p:spPr>
        </p:pic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6C566B0-904B-445D-91D7-A08B10DE9780}"/>
              </a:ext>
            </a:extLst>
          </p:cNvPr>
          <p:cNvSpPr/>
          <p:nvPr/>
        </p:nvSpPr>
        <p:spPr>
          <a:xfrm>
            <a:off x="456271" y="5695616"/>
            <a:ext cx="5315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Удобные и понятные!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E5A7C5B1-A638-45FA-B4D4-4B5B74377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359183"/>
              </p:ext>
            </p:extLst>
          </p:nvPr>
        </p:nvGraphicFramePr>
        <p:xfrm>
          <a:off x="6063350" y="1221053"/>
          <a:ext cx="5710820" cy="2252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5189">
                  <a:extLst>
                    <a:ext uri="{9D8B030D-6E8A-4147-A177-3AD203B41FA5}">
                      <a16:colId xmlns:a16="http://schemas.microsoft.com/office/drawing/2014/main" val="2201318624"/>
                    </a:ext>
                  </a:extLst>
                </a:gridCol>
                <a:gridCol w="4195631">
                  <a:extLst>
                    <a:ext uri="{9D8B030D-6E8A-4147-A177-3AD203B41FA5}">
                      <a16:colId xmlns:a16="http://schemas.microsoft.com/office/drawing/2014/main" val="1746789183"/>
                    </a:ext>
                  </a:extLst>
                </a:gridCol>
              </a:tblGrid>
              <a:tr h="4960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Характеристики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0979"/>
                  </a:ext>
                </a:extLst>
              </a:tr>
              <a:tr h="49603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Габариты, мм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200х110 (34 наклейки, для щитов до 24 модулей)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240х137 (50 наклеек, для щитов до 36 модулей)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300х164 (68 наклеек, для щитов до 60 модулей)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559240"/>
                  </a:ext>
                </a:extLst>
              </a:tr>
              <a:tr h="49603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Материал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Самоклеящаяся бумага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699077"/>
                  </a:ext>
                </a:extLst>
              </a:tr>
              <a:tr h="49603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Кратность отгрузки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шт. / 40 шт.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898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719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5" b="28000"/>
          <a:stretch/>
        </p:blipFill>
        <p:spPr>
          <a:xfrm>
            <a:off x="0" y="0"/>
            <a:ext cx="5629329" cy="6858000"/>
          </a:xfrm>
          <a:prstGeom prst="rect">
            <a:avLst/>
          </a:prstGeom>
        </p:spPr>
      </p:pic>
      <p:sp>
        <p:nvSpPr>
          <p:cNvPr id="8" name="Текст 1">
            <a:extLst>
              <a:ext uri="{FF2B5EF4-FFF2-40B4-BE49-F238E27FC236}">
                <a16:creationId xmlns:a16="http://schemas.microsoft.com/office/drawing/2014/main" id="{F615EA79-ABF5-413E-B6F6-1194CA8FE034}"/>
              </a:ext>
            </a:extLst>
          </p:cNvPr>
          <p:cNvSpPr txBox="1">
            <a:spLocks/>
          </p:cNvSpPr>
          <p:nvPr/>
        </p:nvSpPr>
        <p:spPr>
          <a:xfrm>
            <a:off x="5929162" y="234578"/>
            <a:ext cx="4600876" cy="4725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НОМЕНКЛАТУРА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8F148E1-3063-409F-A995-182C495F6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975261"/>
              </p:ext>
            </p:extLst>
          </p:nvPr>
        </p:nvGraphicFramePr>
        <p:xfrm>
          <a:off x="6054291" y="1058778"/>
          <a:ext cx="5807741" cy="327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9681">
                  <a:extLst>
                    <a:ext uri="{9D8B030D-6E8A-4147-A177-3AD203B41FA5}">
                      <a16:colId xmlns:a16="http://schemas.microsoft.com/office/drawing/2014/main" val="41605032"/>
                    </a:ext>
                  </a:extLst>
                </a:gridCol>
                <a:gridCol w="3260873">
                  <a:extLst>
                    <a:ext uri="{9D8B030D-6E8A-4147-A177-3AD203B41FA5}">
                      <a16:colId xmlns:a16="http://schemas.microsoft.com/office/drawing/2014/main" val="1082740171"/>
                    </a:ext>
                  </a:extLst>
                </a:gridCol>
                <a:gridCol w="1287187">
                  <a:extLst>
                    <a:ext uri="{9D8B030D-6E8A-4147-A177-3AD203B41FA5}">
                      <a16:colId xmlns:a16="http://schemas.microsoft.com/office/drawing/2014/main" val="199386166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Артикул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Кратность отгрузки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55924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mn-1-1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Комплект модульных наклеек малый (110х200) EKF PROxima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69907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mn-1-1-x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Комплект модульных наклеек малый с инд. ШК (110х200) EKF PROxima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8775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mn-1-2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Комплект модульных наклеек средний (137х240) EKF PROxima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53200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mn-1-2-x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Комплект модульных наклеек средний с инд. ШК (137х240) EKF PROxima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8817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mn-1-3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Комплект модульных наклеек большой (164х299) EKF PROxima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4577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mn-1-3-x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Комплект модульных наклеек большой с инд. ШК (164х299) EKF PROxima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02137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41A2B4-170E-43B4-9D7C-A3DF125D1532}"/>
              </a:ext>
            </a:extLst>
          </p:cNvPr>
          <p:cNvSpPr txBox="1"/>
          <p:nvPr/>
        </p:nvSpPr>
        <p:spPr>
          <a:xfrm>
            <a:off x="5929162" y="5247635"/>
            <a:ext cx="580774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Комплект модульных наклеек для щитов улучшает идентификацию автоматов с помощью пиктограмм и включает стикеры для разных линий (освещение, розетки, отопление, генератор, заземление, УЗО и др.), упрощая обслуживание и повышая безопасность и эффективность использования щита.</a:t>
            </a:r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370ED1FE-5EC3-4B06-ABC3-70C8C91B401E}"/>
              </a:ext>
            </a:extLst>
          </p:cNvPr>
          <p:cNvSpPr txBox="1">
            <a:spLocks/>
          </p:cNvSpPr>
          <p:nvPr/>
        </p:nvSpPr>
        <p:spPr>
          <a:xfrm>
            <a:off x="5929162" y="4755378"/>
            <a:ext cx="2378124" cy="4922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cap="all" dirty="0">
                <a:latin typeface="Verdana" panose="020B0604030504040204" pitchFamily="34" charset="0"/>
                <a:ea typeface="Verdana" panose="020B0604030504040204" pitchFamily="34" charset="0"/>
              </a:rPr>
              <a:t>Применение:</a:t>
            </a:r>
            <a:endParaRPr lang="ru-RU" sz="1800" b="1" cap="al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4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1907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219</Words>
  <Application>Microsoft Office PowerPoint</Application>
  <PresentationFormat>Широкоэкранный</PresentationFormat>
  <Paragraphs>43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bold</vt:lpstr>
      <vt:lpstr>Calibri Light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Ларшников Алексей Игоревич</dc:creator>
  <cp:lastModifiedBy>Бакулина Октябрина Александровна</cp:lastModifiedBy>
  <cp:revision>80</cp:revision>
  <dcterms:created xsi:type="dcterms:W3CDTF">2023-06-09T11:41:38Z</dcterms:created>
  <dcterms:modified xsi:type="dcterms:W3CDTF">2024-09-13T10:02:04Z</dcterms:modified>
</cp:coreProperties>
</file>