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1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4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76" r:id="rId2"/>
    <p:sldMasterId id="2147483673" r:id="rId3"/>
    <p:sldMasterId id="2147483712" r:id="rId4"/>
    <p:sldMasterId id="2147483721" r:id="rId5"/>
    <p:sldMasterId id="2147483732" r:id="rId6"/>
    <p:sldMasterId id="2147483745" r:id="rId7"/>
    <p:sldMasterId id="2147483755" r:id="rId8"/>
    <p:sldMasterId id="2147483768" r:id="rId9"/>
    <p:sldMasterId id="2147483781" r:id="rId10"/>
    <p:sldMasterId id="2147483792" r:id="rId11"/>
    <p:sldMasterId id="2147483807" r:id="rId12"/>
    <p:sldMasterId id="2147483817" r:id="rId13"/>
    <p:sldMasterId id="2147483823" r:id="rId14"/>
    <p:sldMasterId id="2147483832" r:id="rId15"/>
  </p:sldMasterIdLst>
  <p:notesMasterIdLst>
    <p:notesMasterId r:id="rId23"/>
  </p:notesMasterIdLst>
  <p:sldIdLst>
    <p:sldId id="496" r:id="rId16"/>
    <p:sldId id="438" r:id="rId17"/>
    <p:sldId id="493" r:id="rId18"/>
    <p:sldId id="494" r:id="rId19"/>
    <p:sldId id="495" r:id="rId20"/>
    <p:sldId id="472" r:id="rId21"/>
    <p:sldId id="492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35">
          <p15:clr>
            <a:srgbClr val="A4A3A4"/>
          </p15:clr>
        </p15:guide>
        <p15:guide id="2" pos="43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20000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84386" autoAdjust="0"/>
  </p:normalViewPr>
  <p:slideViewPr>
    <p:cSldViewPr snapToGrid="0">
      <p:cViewPr>
        <p:scale>
          <a:sx n="104" d="100"/>
          <a:sy n="104" d="100"/>
        </p:scale>
        <p:origin x="-1878" y="162"/>
      </p:cViewPr>
      <p:guideLst>
        <p:guide orient="horz" pos="4135"/>
        <p:guide pos="4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8" d="100"/>
          <a:sy n="98" d="100"/>
        </p:scale>
        <p:origin x="-356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A106D-1BC3-4F1D-951F-E82C37797134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9F240-1E6C-4AFA-961F-7C1BFD2BBB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0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F240-1E6C-4AFA-961F-7C1BFD2BBB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9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F240-1E6C-4AFA-961F-7C1BFD2BBB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55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F240-1E6C-4AFA-961F-7C1BFD2BBB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55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F240-1E6C-4AFA-961F-7C1BFD2BBB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5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F240-1E6C-4AFA-961F-7C1BFD2BBB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5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84" y="1257651"/>
            <a:ext cx="1757900" cy="243931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256678" y="4557939"/>
            <a:ext cx="8570912" cy="828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61938" y="5508399"/>
            <a:ext cx="8577262" cy="4937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18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шмуц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r="2322" b="5242"/>
          <a:stretch/>
        </p:blipFill>
        <p:spPr>
          <a:xfrm>
            <a:off x="1250042" y="1233712"/>
            <a:ext cx="7531101" cy="5330601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0399" y="559482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170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8372" y="2318823"/>
            <a:ext cx="2067224" cy="3881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2393306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rgbClr val="D20000"/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96592" y="3405823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98858" y="5821395"/>
            <a:ext cx="2067222" cy="445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МОСКВА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222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2393306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rgbClr val="D20000"/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96592" y="3405823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678613" y="2169885"/>
            <a:ext cx="2066925" cy="43944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98858" y="5821395"/>
            <a:ext cx="2067222" cy="445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МОСКВА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889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</p:spPr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EKF </a:t>
            </a:r>
            <a:r>
              <a:rPr lang="ru-RU" dirty="0" err="1" smtClean="0"/>
              <a:t>electrotechnica</a:t>
            </a:r>
            <a:r>
              <a:rPr lang="ru-RU" dirty="0" smtClean="0"/>
              <a:t> - международный холдинг, производитель широкого спектра электротехники.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7519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8" hasCustomPrompt="1"/>
          </p:nvPr>
        </p:nvSpPr>
        <p:spPr>
          <a:xfrm>
            <a:off x="6932613" y="1131888"/>
            <a:ext cx="1843087" cy="5240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</p:spPr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6564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шмуц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8" hasCustomPrompt="1"/>
          </p:nvPr>
        </p:nvSpPr>
        <p:spPr>
          <a:xfrm>
            <a:off x="1270000" y="1299029"/>
            <a:ext cx="7510463" cy="52652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5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1190399" y="559482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4847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5C594-5854-42BC-B8AF-E91B5AAE8B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568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</p:spPr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EKF </a:t>
            </a:r>
            <a:r>
              <a:rPr lang="ru-RU" dirty="0" err="1" smtClean="0"/>
              <a:t>electrotechnica</a:t>
            </a:r>
            <a:r>
              <a:rPr lang="ru-RU" dirty="0" smtClean="0"/>
              <a:t> - международный холдинг, производитель широкого спектра электротехники.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3804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nicwebsite.ru/files/writeable/uploads/rucenter6120/image/-08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170" y="2169886"/>
            <a:ext cx="6137230" cy="39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6604001" y="5022813"/>
            <a:ext cx="2779486" cy="99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white">
                    <a:lumMod val="50000"/>
                  </a:prstClr>
                </a:solidFill>
              </a:rPr>
              <a:t>Центральный офис EKF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Россия, 111141, г. Москва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3-й пр. Перова Поля 8, стр. 11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+7 (495) 788-88-15</a:t>
            </a:r>
          </a:p>
          <a:p>
            <a:endParaRPr lang="ru-RU" sz="12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ru-RU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613820" y="5860163"/>
            <a:ext cx="1919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D20000"/>
                </a:solidFill>
              </a:rPr>
              <a:t>WWW.EKFGROUP.COM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00125" y="1241426"/>
            <a:ext cx="5502275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9144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3716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8288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594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шмуц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r="2322" b="5242"/>
          <a:stretch/>
        </p:blipFill>
        <p:spPr>
          <a:xfrm>
            <a:off x="1250042" y="1233712"/>
            <a:ext cx="7531101" cy="5330601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0399" y="559482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4710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шмуц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8" hasCustomPrompt="1"/>
          </p:nvPr>
        </p:nvSpPr>
        <p:spPr>
          <a:xfrm>
            <a:off x="1270000" y="1299029"/>
            <a:ext cx="7510463" cy="52652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5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1190399" y="559482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48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шмуц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8" hasCustomPrompt="1"/>
          </p:nvPr>
        </p:nvSpPr>
        <p:spPr>
          <a:xfrm>
            <a:off x="1270000" y="1299029"/>
            <a:ext cx="7510463" cy="52652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5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1190399" y="559482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5511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EKF </a:t>
            </a:r>
            <a:r>
              <a:rPr lang="ru-RU" dirty="0" err="1" smtClean="0"/>
              <a:t>electrotechnica</a:t>
            </a:r>
            <a:r>
              <a:rPr lang="ru-RU" dirty="0" smtClean="0"/>
              <a:t> - международный холдинг, производитель широкого спектра электротехники.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7519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EKF </a:t>
            </a:r>
            <a:r>
              <a:rPr lang="ru-RU" dirty="0" err="1" smtClean="0"/>
              <a:t>electrotechnica</a:t>
            </a:r>
            <a:r>
              <a:rPr lang="ru-RU" dirty="0" smtClean="0"/>
              <a:t> - международный холдинг, производитель широкого спектра электротехники.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3804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932613" y="1226457"/>
            <a:ext cx="1863044" cy="5152571"/>
          </a:xfrm>
          <a:prstGeom prst="rect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88629" y="1306515"/>
            <a:ext cx="1755774" cy="8198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0"/>
            <a:r>
              <a:rPr lang="ru-RU" dirty="0" smtClean="0"/>
              <a:t>1 УРОВЕНЬ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 2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7956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932613" y="1226457"/>
            <a:ext cx="1863044" cy="51525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88629" y="1306515"/>
            <a:ext cx="1755774" cy="8198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0"/>
            <a:r>
              <a:rPr lang="ru-RU" dirty="0" smtClean="0"/>
              <a:t>1 УРОВЕНЬ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 2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8709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8" hasCustomPrompt="1"/>
          </p:nvPr>
        </p:nvSpPr>
        <p:spPr>
          <a:xfrm>
            <a:off x="6932613" y="1131888"/>
            <a:ext cx="1843087" cy="5240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6564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МНОГО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0171" y="224974"/>
            <a:ext cx="5675085" cy="8273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baseline="0">
                <a:solidFill>
                  <a:srgbClr val="D20000"/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2 СТРОКИ</a:t>
            </a:r>
            <a:endParaRPr lang="ru-RU" dirty="0"/>
          </a:p>
        </p:txBody>
      </p:sp>
      <p:sp>
        <p:nvSpPr>
          <p:cNvPr id="6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5600" y="1357087"/>
            <a:ext cx="8411029" cy="1386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122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nicwebsite.ru/files/writeable/uploads/rucenter6120/image/-08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170" y="2169886"/>
            <a:ext cx="6137230" cy="39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6604001" y="5022813"/>
            <a:ext cx="2779486" cy="99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white">
                    <a:lumMod val="50000"/>
                  </a:prstClr>
                </a:solidFill>
              </a:rPr>
              <a:t>Центральный офис EKF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Россия, 111141, г. Москва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3-й пр. Перова Поля 8, стр. 11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+7 (495) 788-88-15</a:t>
            </a:r>
          </a:p>
          <a:p>
            <a:endParaRPr lang="ru-RU" sz="12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ru-RU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613820" y="5860163"/>
            <a:ext cx="1919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D20000"/>
                </a:solidFill>
              </a:rPr>
              <a:t>WWW.EKFGROUP.COM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00125" y="1241426"/>
            <a:ext cx="5502275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9144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3716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8288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594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604001" y="5258125"/>
            <a:ext cx="277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white">
                    <a:lumMod val="50000"/>
                  </a:prstClr>
                </a:solidFill>
              </a:rPr>
              <a:t>Центральный офис EKF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Россия, 111141, г. Москва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3-й пр. Перова Поля 8, стр. 11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+7 (495) 788-88-15</a:t>
            </a:r>
          </a:p>
          <a:p>
            <a:endParaRPr lang="ru-RU" sz="12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ru-RU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176966" y="5758565"/>
            <a:ext cx="241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D20000"/>
                </a:solidFill>
              </a:rPr>
              <a:t>WWW.EKFGROUP.COM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984038" y="2279197"/>
            <a:ext cx="5502275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9144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3716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8288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6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nicwebsite.ru/files/writeable/uploads/rucenter6120/image/-08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170" y="2169886"/>
            <a:ext cx="6137230" cy="39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6604001" y="5022813"/>
            <a:ext cx="2779486" cy="99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white">
                    <a:lumMod val="50000"/>
                  </a:prstClr>
                </a:solidFill>
              </a:rPr>
              <a:t>Центральный офис EKF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Россия, 111141, г. Москва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3-й пр. Перова Поля 8, стр. 11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+7 (495) 788-88-15</a:t>
            </a:r>
          </a:p>
          <a:p>
            <a:endParaRPr lang="ru-RU" sz="12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ru-RU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613820" y="5860163"/>
            <a:ext cx="1919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D20000"/>
                </a:solidFill>
              </a:rPr>
              <a:t>WWW.EKFGROUP.COM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00125" y="1241426"/>
            <a:ext cx="5502275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9144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3716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8288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594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</p:spPr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EKF </a:t>
            </a:r>
            <a:r>
              <a:rPr lang="ru-RU" dirty="0" err="1" smtClean="0"/>
              <a:t>electrotechnica</a:t>
            </a:r>
            <a:r>
              <a:rPr lang="ru-RU" dirty="0" smtClean="0"/>
              <a:t> - международный холдинг, производитель широкого спектра электротехники.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2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EKF </a:t>
            </a:r>
            <a:r>
              <a:rPr lang="ru-RU" dirty="0" err="1" smtClean="0"/>
              <a:t>electrotechnica</a:t>
            </a:r>
            <a:r>
              <a:rPr lang="ru-RU" dirty="0" smtClean="0"/>
              <a:t> - международный холдинг, производитель широкого спектра электротехники.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407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8" hasCustomPrompt="1"/>
          </p:nvPr>
        </p:nvSpPr>
        <p:spPr>
          <a:xfrm>
            <a:off x="6932613" y="1131888"/>
            <a:ext cx="1843087" cy="5240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</p:spPr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7608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шмуц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8" hasCustomPrompt="1"/>
          </p:nvPr>
        </p:nvSpPr>
        <p:spPr>
          <a:xfrm>
            <a:off x="1270000" y="1299029"/>
            <a:ext cx="7510463" cy="52652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5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1190399" y="559482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0069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шмуц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0042" y="1233712"/>
            <a:ext cx="7531101" cy="5330601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0399" y="559482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063316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шмуц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8" hasCustomPrompt="1"/>
          </p:nvPr>
        </p:nvSpPr>
        <p:spPr>
          <a:xfrm>
            <a:off x="1270000" y="1299029"/>
            <a:ext cx="7510463" cy="52652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5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1190399" y="559482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874260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EKF </a:t>
            </a:r>
            <a:r>
              <a:rPr lang="ru-RU" dirty="0" err="1" smtClean="0"/>
              <a:t>electrotechnica</a:t>
            </a:r>
            <a:r>
              <a:rPr lang="ru-RU" dirty="0" smtClean="0"/>
              <a:t> - международный холдинг, производитель широкого спектра электротехники.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737456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rgbClr val="D20000"/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EKF </a:t>
            </a:r>
            <a:r>
              <a:rPr lang="ru-RU" dirty="0" err="1" smtClean="0"/>
              <a:t>electrotechnica</a:t>
            </a:r>
            <a:r>
              <a:rPr lang="ru-RU" dirty="0" smtClean="0"/>
              <a:t> - международный холдинг, производитель широкого спектра электротехники.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200244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932613" y="1226457"/>
            <a:ext cx="1863044" cy="5152571"/>
          </a:xfrm>
          <a:prstGeom prst="rect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88629" y="1306515"/>
            <a:ext cx="1755774" cy="8198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0"/>
            <a:r>
              <a:rPr lang="ru-RU" dirty="0" smtClean="0"/>
              <a:t>1 УРОВЕНЬ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 2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799421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932613" y="1226457"/>
            <a:ext cx="1863044" cy="51525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rgbClr val="D20000"/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88629" y="1306515"/>
            <a:ext cx="1755774" cy="8198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0"/>
            <a:r>
              <a:rPr lang="ru-RU" dirty="0" smtClean="0"/>
              <a:t>1 УРОВЕНЬ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 2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755304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8" hasCustomPrompt="1"/>
          </p:nvPr>
        </p:nvSpPr>
        <p:spPr>
          <a:xfrm>
            <a:off x="6932613" y="1131888"/>
            <a:ext cx="1843087" cy="5240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rgbClr val="D20000"/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862867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7113C-AE9C-469A-834C-FAD643A77F64}" type="datetimeFigureOut">
              <a:rPr lang="ru-RU" smtClean="0">
                <a:solidFill>
                  <a:prstClr val="black"/>
                </a:solidFill>
              </a:rPr>
              <a:pPr/>
              <a:t>19.07.2016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DE87-D6BD-4CE7-9AED-F20A08D22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58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rgbClr val="D20000"/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EKF </a:t>
            </a:r>
            <a:r>
              <a:rPr lang="ru-RU" dirty="0" err="1" smtClean="0"/>
              <a:t>electrotechnica</a:t>
            </a:r>
            <a:r>
              <a:rPr lang="ru-RU" dirty="0" smtClean="0"/>
              <a:t> - международный холдинг, производитель широкого спектра электротехники.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9203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604001" y="5258125"/>
            <a:ext cx="277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white">
                    <a:lumMod val="50000"/>
                  </a:prstClr>
                </a:solidFill>
              </a:rPr>
              <a:t>Центральный офис EKF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Россия, 111141, г. Москва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3-й пр. Перова Поля 8, стр. 11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+7 (495) 788-88-15</a:t>
            </a:r>
          </a:p>
          <a:p>
            <a:endParaRPr lang="ru-RU" sz="12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ru-RU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176966" y="5758565"/>
            <a:ext cx="241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D20000"/>
                </a:solidFill>
              </a:rPr>
              <a:t>WWW.EKFGROUP.COM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984038" y="2279197"/>
            <a:ext cx="5502275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9144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3716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8288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397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nicwebsite.ru/files/writeable/uploads/rucenter6120/image/-08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170" y="2169886"/>
            <a:ext cx="6137230" cy="39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6604001" y="5022813"/>
            <a:ext cx="2779486" cy="99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white">
                    <a:lumMod val="50000"/>
                  </a:prstClr>
                </a:solidFill>
              </a:rPr>
              <a:t>Центральный офис EKF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Россия, 111141, г. Москва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3-й пр. Перова Поля 8, стр. 11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+7 (495) 788-88-15</a:t>
            </a:r>
          </a:p>
          <a:p>
            <a:endParaRPr lang="ru-RU" sz="12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ru-RU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613820" y="5860163"/>
            <a:ext cx="1919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D20000"/>
                </a:solidFill>
              </a:rPr>
              <a:t>WWW.EKFGROUP.COM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00125" y="1241426"/>
            <a:ext cx="5502275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9144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3716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8288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808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932613" y="1226457"/>
            <a:ext cx="1863044" cy="5152571"/>
          </a:xfrm>
          <a:prstGeom prst="rect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88629" y="1306515"/>
            <a:ext cx="1755774" cy="8198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0"/>
            <a:r>
              <a:rPr lang="ru-RU" dirty="0" smtClean="0"/>
              <a:t>1 УРОВЕНЬ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 2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623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932613" y="1226457"/>
            <a:ext cx="1863044" cy="51525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rgbClr val="D20000"/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88629" y="1306515"/>
            <a:ext cx="1755774" cy="8198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0"/>
            <a:r>
              <a:rPr lang="ru-RU" dirty="0" smtClean="0"/>
              <a:t>1 УРОВЕНЬ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 2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000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8" hasCustomPrompt="1"/>
          </p:nvPr>
        </p:nvSpPr>
        <p:spPr>
          <a:xfrm>
            <a:off x="6932613" y="1131888"/>
            <a:ext cx="1843087" cy="5240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rgbClr val="D20000"/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323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МНОГО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D7F95-FC0A-4C65-BB6F-E523CA6F8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0171" y="224974"/>
            <a:ext cx="5675085" cy="8273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baseline="0">
                <a:solidFill>
                  <a:srgbClr val="D20000"/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2 СТРОКИ</a:t>
            </a:r>
            <a:endParaRPr lang="ru-RU" dirty="0"/>
          </a:p>
        </p:txBody>
      </p:sp>
      <p:sp>
        <p:nvSpPr>
          <p:cNvPr id="6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5600" y="1357087"/>
            <a:ext cx="8411029" cy="1386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89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-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1188644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23797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78374" y="5754914"/>
            <a:ext cx="2067222" cy="445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360317" y="2318823"/>
            <a:ext cx="6140450" cy="3762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478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604001" y="5258125"/>
            <a:ext cx="277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Центральный офис EKF</a:t>
            </a:r>
          </a:p>
          <a:p>
            <a:pPr algn="l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Россия, 111141, г. Москва</a:t>
            </a:r>
          </a:p>
          <a:p>
            <a:pPr algn="l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3-й пр. Перова Поля 8, стр. 11</a:t>
            </a:r>
          </a:p>
          <a:p>
            <a:pPr algn="l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+7 (495) 788-88-15</a:t>
            </a:r>
          </a:p>
          <a:p>
            <a:pPr algn="l"/>
            <a:endParaRPr lang="ru-RU" sz="12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l"/>
            <a:endParaRPr lang="ru-RU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176966" y="5758565"/>
            <a:ext cx="241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800" b="1" dirty="0" smtClean="0">
                <a:solidFill>
                  <a:srgbClr val="D20000"/>
                </a:solidFill>
                <a:latin typeface="+mj-lt"/>
              </a:rPr>
              <a:t>WWW.EKFGROUP.COM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984038" y="2279197"/>
            <a:ext cx="5502275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9144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3716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8288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1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26" b="1662"/>
          <a:stretch/>
        </p:blipFill>
        <p:spPr>
          <a:xfrm>
            <a:off x="360307" y="2304222"/>
            <a:ext cx="6140462" cy="389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1188644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23797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78374" y="5754914"/>
            <a:ext cx="2067222" cy="445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4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nicwebsite.ru/files/writeable/uploads/rucenter6120/image/-0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" r="2911" b="2282"/>
          <a:stretch/>
        </p:blipFill>
        <p:spPr bwMode="auto">
          <a:xfrm>
            <a:off x="365170" y="2169886"/>
            <a:ext cx="6137230" cy="39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6604001" y="5022813"/>
            <a:ext cx="2779486" cy="99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Центральный офис EKF</a:t>
            </a:r>
          </a:p>
          <a:p>
            <a:pPr algn="l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Россия, 111141, г. Москва</a:t>
            </a:r>
          </a:p>
          <a:p>
            <a:pPr algn="l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3-й пр. Перова Поля 8, стр. 11</a:t>
            </a:r>
          </a:p>
          <a:p>
            <a:pPr algn="l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+7 (495) 788-88-15</a:t>
            </a:r>
          </a:p>
          <a:p>
            <a:pPr algn="l"/>
            <a:endParaRPr lang="ru-RU" sz="12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l"/>
            <a:endParaRPr lang="ru-RU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613820" y="5860163"/>
            <a:ext cx="1919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D20000"/>
                </a:solidFill>
                <a:latin typeface="+mj-lt"/>
              </a:rPr>
              <a:t>WWW.EKFGROUP.COM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00125" y="1241426"/>
            <a:ext cx="5502275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9144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3716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8288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275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шмуц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r="2322" b="5241"/>
          <a:stretch>
            <a:fillRect/>
          </a:stretch>
        </p:blipFill>
        <p:spPr bwMode="auto">
          <a:xfrm>
            <a:off x="1249363" y="1233488"/>
            <a:ext cx="75311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4"/>
          </p:nvPr>
        </p:nvSpPr>
        <p:spPr>
          <a:xfrm>
            <a:off x="1190399" y="559482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996002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шмуц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8"/>
          </p:nvPr>
        </p:nvSpPr>
        <p:spPr>
          <a:xfrm>
            <a:off x="1270000" y="1299029"/>
            <a:ext cx="7510463" cy="52652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Текст 9"/>
          <p:cNvSpPr>
            <a:spLocks noGrp="1"/>
          </p:cNvSpPr>
          <p:nvPr>
            <p:ph type="body" sz="quarter" idx="19"/>
          </p:nvPr>
        </p:nvSpPr>
        <p:spPr>
          <a:xfrm>
            <a:off x="1190399" y="559482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3897054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4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1430C-AF80-4D75-AD37-B0292FECC3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9264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4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rgbClr val="D20000"/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04C9-3764-4AA0-A052-B1BAAF6A40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1780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6932613" y="1227138"/>
            <a:ext cx="1863725" cy="5151437"/>
          </a:xfrm>
          <a:prstGeom prst="rect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/>
          </p:nvPr>
        </p:nvSpPr>
        <p:spPr>
          <a:xfrm>
            <a:off x="6988629" y="1306515"/>
            <a:ext cx="1755774" cy="8198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0316E-8242-475C-A905-42082F5A79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2093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6932613" y="1227138"/>
            <a:ext cx="1863725" cy="51514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rgbClr val="D20000"/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/>
          </p:nvPr>
        </p:nvSpPr>
        <p:spPr>
          <a:xfrm>
            <a:off x="6988629" y="1306515"/>
            <a:ext cx="1755774" cy="8198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2DD33-6C1C-4B41-83A2-78FC905CBF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881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8"/>
          </p:nvPr>
        </p:nvSpPr>
        <p:spPr>
          <a:xfrm>
            <a:off x="6932613" y="1131888"/>
            <a:ext cx="1843087" cy="5240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rgbClr val="D20000"/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461BB-8AFE-4954-B7B5-B7889D476D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3565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МНОГО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9"/>
          <p:cNvSpPr>
            <a:spLocks noGrp="1"/>
          </p:cNvSpPr>
          <p:nvPr>
            <p:ph type="body" sz="quarter" idx="14"/>
          </p:nvPr>
        </p:nvSpPr>
        <p:spPr>
          <a:xfrm>
            <a:off x="1190171" y="224974"/>
            <a:ext cx="5675085" cy="8273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baseline="0">
                <a:solidFill>
                  <a:srgbClr val="D20000"/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Текст 13"/>
          <p:cNvSpPr>
            <a:spLocks noGrp="1"/>
          </p:cNvSpPr>
          <p:nvPr>
            <p:ph type="body" sz="quarter" idx="16"/>
          </p:nvPr>
        </p:nvSpPr>
        <p:spPr>
          <a:xfrm>
            <a:off x="355600" y="1357087"/>
            <a:ext cx="8411029" cy="1386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285DD-E1F3-4789-A041-3A5C9FF8F2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30387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84" y="1257651"/>
            <a:ext cx="1757900" cy="243931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256678" y="4557939"/>
            <a:ext cx="8570912" cy="828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61938" y="5508399"/>
            <a:ext cx="8577262" cy="4937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18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" r="1984" b="1552"/>
          <a:stretch/>
        </p:blipFill>
        <p:spPr>
          <a:xfrm>
            <a:off x="360308" y="2318823"/>
            <a:ext cx="6140458" cy="38819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1188644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23797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78374" y="5754914"/>
            <a:ext cx="2067222" cy="445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0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-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26" b="1662"/>
          <a:stretch/>
        </p:blipFill>
        <p:spPr>
          <a:xfrm>
            <a:off x="360307" y="2304222"/>
            <a:ext cx="6140462" cy="389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1188644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23797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78374" y="5754914"/>
            <a:ext cx="2067222" cy="445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4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-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" r="1984" b="1552"/>
          <a:stretch/>
        </p:blipFill>
        <p:spPr>
          <a:xfrm>
            <a:off x="360308" y="2318823"/>
            <a:ext cx="6140458" cy="38819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1188644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23797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78374" y="5754914"/>
            <a:ext cx="2067222" cy="445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0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-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1188644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23797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78374" y="5754914"/>
            <a:ext cx="2067222" cy="445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360317" y="2318823"/>
            <a:ext cx="6140450" cy="3762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21" name="Прямоугольник 20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24" name="Прямоугольник 23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85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-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/>
          <a:stretch/>
        </p:blipFill>
        <p:spPr>
          <a:xfrm>
            <a:off x="360307" y="2426119"/>
            <a:ext cx="8385290" cy="36989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60305" y="1188644"/>
            <a:ext cx="6140462" cy="6254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14119"/>
            <a:ext cx="6223722" cy="617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56601" y="5708193"/>
            <a:ext cx="2067222" cy="445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МОСКВА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12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-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7" hasCustomPrompt="1"/>
          </p:nvPr>
        </p:nvSpPr>
        <p:spPr>
          <a:xfrm>
            <a:off x="360362" y="2424113"/>
            <a:ext cx="8385233" cy="36798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60305" y="1188644"/>
            <a:ext cx="6140462" cy="6254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14119"/>
            <a:ext cx="6223722" cy="617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56601" y="5708193"/>
            <a:ext cx="2067222" cy="445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МОСКВА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19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-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4" t="14213" r="32173"/>
          <a:stretch/>
        </p:blipFill>
        <p:spPr>
          <a:xfrm>
            <a:off x="6678372" y="2318823"/>
            <a:ext cx="2067224" cy="3881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2393306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96592" y="3405823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98858" y="5821395"/>
            <a:ext cx="2067222" cy="445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МОСКВА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69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-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2393306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96592" y="3405823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678613" y="2169885"/>
            <a:ext cx="2066925" cy="43944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98858" y="5821395"/>
            <a:ext cx="2067222" cy="445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МОСКВА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89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ЛОК_СТАНДАРТ_МНОГО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</p:spPr>
        <p:txBody>
          <a:bodyPr/>
          <a:lstStyle/>
          <a:p>
            <a:fld id="{059D7F95-FC0A-4C65-BB6F-E523CA6F8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0171" y="224974"/>
            <a:ext cx="5675085" cy="8273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baseline="0">
                <a:solidFill>
                  <a:srgbClr val="D20000"/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2 СТРОКИ</a:t>
            </a:r>
            <a:endParaRPr lang="ru-RU" dirty="0"/>
          </a:p>
        </p:txBody>
      </p:sp>
      <p:sp>
        <p:nvSpPr>
          <p:cNvPr id="6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5600" y="1357087"/>
            <a:ext cx="8411029" cy="1386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89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ЛОК_шмуц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8" hasCustomPrompt="1"/>
          </p:nvPr>
        </p:nvSpPr>
        <p:spPr>
          <a:xfrm>
            <a:off x="1270000" y="1299029"/>
            <a:ext cx="7510463" cy="52652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5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1190399" y="559482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551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шмуц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r="2322" b="5242"/>
          <a:stretch/>
        </p:blipFill>
        <p:spPr>
          <a:xfrm>
            <a:off x="1250042" y="1233712"/>
            <a:ext cx="7531101" cy="5330601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0399" y="559482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1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1188644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23797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78374" y="5754914"/>
            <a:ext cx="2067222" cy="445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360317" y="2318823"/>
            <a:ext cx="6140450" cy="3762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шмуц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8" hasCustomPrompt="1"/>
          </p:nvPr>
        </p:nvSpPr>
        <p:spPr>
          <a:xfrm>
            <a:off x="1270000" y="1299029"/>
            <a:ext cx="7510463" cy="52652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5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1190399" y="559482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551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EKF </a:t>
            </a:r>
            <a:r>
              <a:rPr lang="ru-RU" dirty="0" err="1" smtClean="0"/>
              <a:t>electrotechnica</a:t>
            </a:r>
            <a:r>
              <a:rPr lang="ru-RU" dirty="0" smtClean="0"/>
              <a:t> - международный холдинг, производитель широкого спектра электротехники.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40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EKF </a:t>
            </a:r>
            <a:r>
              <a:rPr lang="ru-RU" dirty="0" err="1" smtClean="0"/>
              <a:t>electrotechnica</a:t>
            </a:r>
            <a:r>
              <a:rPr lang="ru-RU" dirty="0" smtClean="0"/>
              <a:t> - международный холдинг, производитель широкого спектра электротехники.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920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932613" y="1226457"/>
            <a:ext cx="1863044" cy="5152571"/>
          </a:xfrm>
          <a:prstGeom prst="rect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88629" y="1306515"/>
            <a:ext cx="1755774" cy="8198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0"/>
            <a:r>
              <a:rPr lang="ru-RU" dirty="0" smtClean="0"/>
              <a:t>1 УРОВЕНЬ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 2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623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932613" y="1226457"/>
            <a:ext cx="1863044" cy="51525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88629" y="1306515"/>
            <a:ext cx="1755774" cy="8198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0"/>
            <a:r>
              <a:rPr lang="ru-RU" dirty="0" smtClean="0"/>
              <a:t>1 УРОВЕНЬ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 2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000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8" hasCustomPrompt="1"/>
          </p:nvPr>
        </p:nvSpPr>
        <p:spPr>
          <a:xfrm>
            <a:off x="6932613" y="1131888"/>
            <a:ext cx="1843087" cy="5240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323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МНОГО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D7F95-FC0A-4C65-BB6F-E523CA6F86B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0171" y="224974"/>
            <a:ext cx="5675085" cy="8273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baseline="0">
                <a:solidFill>
                  <a:srgbClr val="D20000"/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2 СТРОКИ</a:t>
            </a:r>
            <a:endParaRPr lang="ru-RU" dirty="0"/>
          </a:p>
        </p:txBody>
      </p:sp>
      <p:sp>
        <p:nvSpPr>
          <p:cNvPr id="6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5600" y="1357087"/>
            <a:ext cx="8411029" cy="1386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89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84" y="1257651"/>
            <a:ext cx="1757900" cy="243931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256678" y="4557939"/>
            <a:ext cx="8570912" cy="828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61938" y="5508399"/>
            <a:ext cx="8577262" cy="4937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08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1188644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23797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78374" y="5754914"/>
            <a:ext cx="2067222" cy="445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360317" y="2318823"/>
            <a:ext cx="6140450" cy="3762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5C594-5854-42BC-B8AF-E91B5AAE8B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5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/>
          <a:stretch/>
        </p:blipFill>
        <p:spPr>
          <a:xfrm>
            <a:off x="360307" y="2426119"/>
            <a:ext cx="8385290" cy="36989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60305" y="1188644"/>
            <a:ext cx="6140462" cy="6254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D20000"/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14119"/>
            <a:ext cx="6223722" cy="617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56601" y="5708193"/>
            <a:ext cx="2067222" cy="445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МОСКВА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12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283214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604001" y="5258125"/>
            <a:ext cx="277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Центральный офис EKF</a:t>
            </a:r>
          </a:p>
          <a:p>
            <a:pPr algn="l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Россия, 111141, г. Москва</a:t>
            </a:r>
          </a:p>
          <a:p>
            <a:pPr algn="l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3-й пр. Перова Поля 8, стр. 11</a:t>
            </a:r>
          </a:p>
          <a:p>
            <a:pPr algn="l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+7 (495) 788-88-15</a:t>
            </a:r>
          </a:p>
          <a:p>
            <a:pPr algn="l"/>
            <a:endParaRPr lang="ru-RU" sz="12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l"/>
            <a:endParaRPr lang="ru-RU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176966" y="5758565"/>
            <a:ext cx="241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800" b="1" dirty="0" smtClean="0">
                <a:solidFill>
                  <a:srgbClr val="D20000"/>
                </a:solidFill>
                <a:latin typeface="+mj-lt"/>
              </a:rPr>
              <a:t>WWW.EKFGROUP.COM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984038" y="2279197"/>
            <a:ext cx="5502275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9144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3716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8288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1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nicwebsite.ru/files/writeable/uploads/rucenter6120/image/-08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" r="2911" b="2282"/>
          <a:stretch/>
        </p:blipFill>
        <p:spPr bwMode="auto">
          <a:xfrm>
            <a:off x="365170" y="2169886"/>
            <a:ext cx="6137230" cy="39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6604001" y="5022813"/>
            <a:ext cx="2779486" cy="99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Центральный офис EKF</a:t>
            </a:r>
          </a:p>
          <a:p>
            <a:pPr algn="l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Россия, 111141, г. Москва</a:t>
            </a:r>
          </a:p>
          <a:p>
            <a:pPr algn="l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3-й пр. Перова Поля 8, стр. 11</a:t>
            </a:r>
          </a:p>
          <a:p>
            <a:pPr algn="l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+7 (495) 788-88-15</a:t>
            </a:r>
          </a:p>
          <a:p>
            <a:pPr algn="l"/>
            <a:endParaRPr lang="ru-RU" sz="12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l"/>
            <a:endParaRPr lang="ru-RU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613820" y="5860163"/>
            <a:ext cx="1919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D20000"/>
                </a:solidFill>
                <a:latin typeface="+mj-lt"/>
              </a:rPr>
              <a:t>WWW.EKFGROUP.COM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00125" y="1241426"/>
            <a:ext cx="5502275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9144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3716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8288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275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</p:spPr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EKF </a:t>
            </a:r>
            <a:r>
              <a:rPr lang="ru-RU" dirty="0" err="1" smtClean="0"/>
              <a:t>electrotechnica</a:t>
            </a:r>
            <a:r>
              <a:rPr lang="ru-RU" dirty="0" smtClean="0"/>
              <a:t> - международный холдинг, производитель широкого спектра электротехники.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267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8" hasCustomPrompt="1"/>
          </p:nvPr>
        </p:nvSpPr>
        <p:spPr>
          <a:xfrm>
            <a:off x="6932613" y="1131888"/>
            <a:ext cx="1843087" cy="5240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</p:spPr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7608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шмуц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8" hasCustomPrompt="1"/>
          </p:nvPr>
        </p:nvSpPr>
        <p:spPr>
          <a:xfrm>
            <a:off x="1270000" y="1299029"/>
            <a:ext cx="7510463" cy="52652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5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1190399" y="559482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0069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84" y="1257651"/>
            <a:ext cx="1757900" cy="243931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256678" y="4557939"/>
            <a:ext cx="8570912" cy="828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61938" y="5508399"/>
            <a:ext cx="8577262" cy="4937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65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1188644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23797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78374" y="5754914"/>
            <a:ext cx="2067222" cy="445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360317" y="2318823"/>
            <a:ext cx="6140450" cy="3762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</p:spPr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EKF </a:t>
            </a:r>
            <a:r>
              <a:rPr lang="ru-RU" dirty="0" err="1" smtClean="0"/>
              <a:t>electrotechnica</a:t>
            </a:r>
            <a:r>
              <a:rPr lang="ru-RU" dirty="0" smtClean="0"/>
              <a:t> - международный холдинг, производитель широкого спектра электротехники.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9365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5C594-5854-42BC-B8AF-E91B5AAE8B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5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7" hasCustomPrompt="1"/>
          </p:nvPr>
        </p:nvSpPr>
        <p:spPr>
          <a:xfrm>
            <a:off x="360362" y="2424113"/>
            <a:ext cx="8385233" cy="36798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60305" y="1188644"/>
            <a:ext cx="6140462" cy="6254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D20000"/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14119"/>
            <a:ext cx="6223722" cy="617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56601" y="5708193"/>
            <a:ext cx="2067222" cy="445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МОСКВА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19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шмуц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r="2322" b="5242"/>
          <a:stretch/>
        </p:blipFill>
        <p:spPr>
          <a:xfrm>
            <a:off x="1250042" y="1233712"/>
            <a:ext cx="7531101" cy="5330601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0399" y="559482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6672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шмуц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8" hasCustomPrompt="1"/>
          </p:nvPr>
        </p:nvSpPr>
        <p:spPr>
          <a:xfrm>
            <a:off x="1270000" y="1299029"/>
            <a:ext cx="7510463" cy="52652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5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1190399" y="559482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8783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EKF </a:t>
            </a:r>
            <a:r>
              <a:rPr lang="ru-RU" dirty="0" err="1" smtClean="0"/>
              <a:t>electrotechnica</a:t>
            </a:r>
            <a:r>
              <a:rPr lang="ru-RU" dirty="0" smtClean="0"/>
              <a:t> - международный холдинг, производитель широкого спектра электротехники.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3939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EKF </a:t>
            </a:r>
            <a:r>
              <a:rPr lang="ru-RU" dirty="0" err="1" smtClean="0"/>
              <a:t>electrotechnica</a:t>
            </a:r>
            <a:r>
              <a:rPr lang="ru-RU" dirty="0" smtClean="0"/>
              <a:t> - международный холдинг, производитель широкого спектра электротехники.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936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932613" y="1226457"/>
            <a:ext cx="1863044" cy="5152571"/>
          </a:xfrm>
          <a:prstGeom prst="rect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88629" y="1306515"/>
            <a:ext cx="1755774" cy="8198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0"/>
            <a:r>
              <a:rPr lang="ru-RU" dirty="0" smtClean="0"/>
              <a:t>1 УРОВЕНЬ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 2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6270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932613" y="1226457"/>
            <a:ext cx="1863044" cy="51525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88629" y="1306515"/>
            <a:ext cx="1755774" cy="8198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0"/>
            <a:r>
              <a:rPr lang="ru-RU" dirty="0" smtClean="0"/>
              <a:t>1 УРОВЕНЬ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 2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6999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8" hasCustomPrompt="1"/>
          </p:nvPr>
        </p:nvSpPr>
        <p:spPr>
          <a:xfrm>
            <a:off x="6932613" y="1131888"/>
            <a:ext cx="1843087" cy="5240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6012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МНОГО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0171" y="224974"/>
            <a:ext cx="5675085" cy="8273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baseline="0">
                <a:solidFill>
                  <a:srgbClr val="D20000"/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2 СТРОКИ</a:t>
            </a:r>
            <a:endParaRPr lang="ru-RU" dirty="0"/>
          </a:p>
        </p:txBody>
      </p:sp>
      <p:sp>
        <p:nvSpPr>
          <p:cNvPr id="6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5600" y="1357087"/>
            <a:ext cx="8411029" cy="1386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9940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84" y="1257651"/>
            <a:ext cx="1757900" cy="243931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256678" y="4557939"/>
            <a:ext cx="8570912" cy="828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61938" y="5508399"/>
            <a:ext cx="8577262" cy="4937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65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nicwebsite.ru/files/writeable/uploads/rucenter6120/image/-08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170" y="2169886"/>
            <a:ext cx="6137230" cy="39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6604001" y="5022813"/>
            <a:ext cx="2779486" cy="99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white">
                    <a:lumMod val="50000"/>
                  </a:prstClr>
                </a:solidFill>
              </a:rPr>
              <a:t>Центральный офис EKF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Россия, 111141, г. Москва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3-й пр. Перова Поля 8, стр. 11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+7 (495) 788-88-15</a:t>
            </a:r>
          </a:p>
          <a:p>
            <a:endParaRPr lang="ru-RU" sz="12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ru-RU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613820" y="5860163"/>
            <a:ext cx="1919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D20000"/>
                </a:solidFill>
              </a:rPr>
              <a:t>WWW.EKFGROUP.COM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00125" y="1241426"/>
            <a:ext cx="5502275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9144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3716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8288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299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4" t="14213" r="32173"/>
          <a:stretch/>
        </p:blipFill>
        <p:spPr>
          <a:xfrm>
            <a:off x="6678372" y="2318823"/>
            <a:ext cx="2067224" cy="3881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2393306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rgbClr val="D20000"/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96592" y="3405823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98858" y="5821395"/>
            <a:ext cx="2067222" cy="445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МОСКВА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69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1188644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23797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78374" y="5754914"/>
            <a:ext cx="2067222" cy="445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360317" y="2318823"/>
            <a:ext cx="6140450" cy="3762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5C594-5854-42BC-B8AF-E91B5AAE8B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568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шмуц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r="2322" b="5242"/>
          <a:stretch/>
        </p:blipFill>
        <p:spPr>
          <a:xfrm>
            <a:off x="1250042" y="1233712"/>
            <a:ext cx="7531101" cy="5330601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0399" y="559482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5328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шмуц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8" hasCustomPrompt="1"/>
          </p:nvPr>
        </p:nvSpPr>
        <p:spPr>
          <a:xfrm>
            <a:off x="1270000" y="1299029"/>
            <a:ext cx="7510463" cy="52652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5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1190399" y="559482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0069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EKF </a:t>
            </a:r>
            <a:r>
              <a:rPr lang="ru-RU" dirty="0" err="1" smtClean="0"/>
              <a:t>electrotechnica</a:t>
            </a:r>
            <a:r>
              <a:rPr lang="ru-RU" dirty="0" smtClean="0"/>
              <a:t> - международный холдинг, производитель широкого спектра электротехники.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267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EKF </a:t>
            </a:r>
            <a:r>
              <a:rPr lang="ru-RU" dirty="0" err="1" smtClean="0"/>
              <a:t>electrotechnica</a:t>
            </a:r>
            <a:r>
              <a:rPr lang="ru-RU" dirty="0" smtClean="0"/>
              <a:t> - международный холдинг, производитель широкого спектра электротехники.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4275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932613" y="1226457"/>
            <a:ext cx="1863044" cy="5152571"/>
          </a:xfrm>
          <a:prstGeom prst="rect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88629" y="1306515"/>
            <a:ext cx="1755774" cy="8198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0"/>
            <a:r>
              <a:rPr lang="ru-RU" dirty="0" smtClean="0"/>
              <a:t>1 УРОВЕНЬ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 2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7103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932613" y="1226457"/>
            <a:ext cx="1863044" cy="51525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88629" y="1306515"/>
            <a:ext cx="1755774" cy="8198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0"/>
            <a:r>
              <a:rPr lang="ru-RU" dirty="0" smtClean="0"/>
              <a:t>1 УРОВЕНЬ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 2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3442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8" hasCustomPrompt="1"/>
          </p:nvPr>
        </p:nvSpPr>
        <p:spPr>
          <a:xfrm>
            <a:off x="6932613" y="1131888"/>
            <a:ext cx="1843087" cy="5240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7608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МНОГО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0171" y="224974"/>
            <a:ext cx="5675085" cy="8273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baseline="0">
                <a:solidFill>
                  <a:srgbClr val="D20000"/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r>
              <a:rPr lang="ru-RU" dirty="0" smtClean="0"/>
              <a:t>2 СТРОКИ</a:t>
            </a:r>
            <a:endParaRPr lang="ru-RU" dirty="0"/>
          </a:p>
        </p:txBody>
      </p:sp>
      <p:sp>
        <p:nvSpPr>
          <p:cNvPr id="6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5600" y="1357087"/>
            <a:ext cx="8411029" cy="13861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85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2393306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rgbClr val="D20000"/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96592" y="3405823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678613" y="2169885"/>
            <a:ext cx="2066925" cy="43944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98858" y="5821395"/>
            <a:ext cx="2067222" cy="445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МОСКВА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89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84" y="1257651"/>
            <a:ext cx="1757900" cy="243931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256678" y="4557939"/>
            <a:ext cx="8570912" cy="828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61938" y="5508399"/>
            <a:ext cx="8577262" cy="4937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1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1188644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23797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78374" y="5754914"/>
            <a:ext cx="2067222" cy="445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360317" y="2318823"/>
            <a:ext cx="6140450" cy="3762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99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5C594-5854-42BC-B8AF-E91B5AAE8B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568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nicwebsite.ru/files/writeable/uploads/rucenter6120/image/-08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170" y="2169886"/>
            <a:ext cx="6137230" cy="39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6604001" y="5022813"/>
            <a:ext cx="2779486" cy="99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white">
                    <a:lumMod val="50000"/>
                  </a:prstClr>
                </a:solidFill>
              </a:rPr>
              <a:t>Центральный офис EKF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Россия, 111141, г. Москва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3-й пр. Перова Поля 8, стр. 11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+7 (495) 788-88-15</a:t>
            </a:r>
          </a:p>
          <a:p>
            <a:endParaRPr lang="ru-RU" sz="12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ru-RU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613820" y="5860163"/>
            <a:ext cx="1919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D20000"/>
                </a:solidFill>
              </a:rPr>
              <a:t>WWW.EKFGROUP.COM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00125" y="1241426"/>
            <a:ext cx="5502275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9144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3716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8288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594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шмуц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0042" y="1233712"/>
            <a:ext cx="7531101" cy="5330601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0399" y="559482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371435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шмуц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8" hasCustomPrompt="1"/>
          </p:nvPr>
        </p:nvSpPr>
        <p:spPr>
          <a:xfrm>
            <a:off x="1270000" y="1299029"/>
            <a:ext cx="7510463" cy="52652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5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1190399" y="559482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169163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EKF </a:t>
            </a:r>
            <a:r>
              <a:rPr lang="ru-RU" dirty="0" err="1" smtClean="0"/>
              <a:t>electrotechnica</a:t>
            </a:r>
            <a:r>
              <a:rPr lang="ru-RU" dirty="0" smtClean="0"/>
              <a:t> - международный холдинг, производитель широкого спектра электротехники.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192669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183142" y="537711"/>
            <a:ext cx="5515201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rgbClr val="D20000"/>
                </a:solidFill>
                <a:latin typeface="+mn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46858" y="1248458"/>
            <a:ext cx="55292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74979" y="1814513"/>
            <a:ext cx="5516562" cy="474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электро-инжиниринга, стремимся к новым технологическим открытиям и концепциям.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932613" y="1277938"/>
            <a:ext cx="1863725" cy="505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EKF </a:t>
            </a:r>
            <a:r>
              <a:rPr lang="ru-RU" dirty="0" err="1" smtClean="0"/>
              <a:t>electrotechnica</a:t>
            </a:r>
            <a:r>
              <a:rPr lang="ru-RU" dirty="0" smtClean="0"/>
              <a:t> - международный холдинг, производитель широкого спектра электротехники.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84830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932613" y="1226457"/>
            <a:ext cx="1863044" cy="5152571"/>
          </a:xfrm>
          <a:prstGeom prst="rect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88629" y="1306515"/>
            <a:ext cx="1755774" cy="8198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0"/>
            <a:r>
              <a:rPr lang="ru-RU" dirty="0" smtClean="0"/>
              <a:t>1 УРОВЕНЬ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rgbClr val="D2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 2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708569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932613" y="1226457"/>
            <a:ext cx="1863044" cy="51525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rgbClr val="D20000"/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88629" y="1306515"/>
            <a:ext cx="1755774" cy="8198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0"/>
            <a:r>
              <a:rPr lang="ru-RU" dirty="0" smtClean="0"/>
              <a:t>1 УРОВЕНЬ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 2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4608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5C594-5854-42BC-B8AF-E91B5AAE8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ОК_стандарт_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8" hasCustomPrompt="1"/>
          </p:nvPr>
        </p:nvSpPr>
        <p:spPr>
          <a:xfrm>
            <a:off x="6932613" y="1131888"/>
            <a:ext cx="1843087" cy="5240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2796" y="559482"/>
            <a:ext cx="5442633" cy="68897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b="1">
                <a:solidFill>
                  <a:srgbClr val="D20000"/>
                </a:solidFill>
                <a:latin typeface="+mj-lt"/>
              </a:defRPr>
            </a:lvl1pPr>
            <a:lvl2pPr marL="4572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2pPr>
            <a:lvl3pPr marL="9144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3pPr>
            <a:lvl4pPr marL="13716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4pPr>
            <a:lvl5pPr marL="1828800" indent="0" algn="l">
              <a:buFontTx/>
              <a:buNone/>
              <a:defRPr b="1">
                <a:solidFill>
                  <a:schemeClr val="bg1">
                    <a:lumMod val="50000"/>
                  </a:schemeClr>
                </a:solidFill>
                <a:latin typeface="PartnerCondensed" panose="00000400000000000000" pitchFamily="2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62063" y="1226457"/>
            <a:ext cx="5516562" cy="3991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62063" y="1690689"/>
            <a:ext cx="5516562" cy="1001712"/>
          </a:xfrm>
          <a:prstGeom prst="rect">
            <a:avLst/>
          </a:prstGeom>
        </p:spPr>
        <p:txBody>
          <a:bodyPr numCol="2" spcCol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u="none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dirty="0" smtClean="0"/>
              <a:t>Для создания импульса развития Мы реализуем амбициозные проекты с эффективными решениями в сфере эле-</a:t>
            </a:r>
            <a:r>
              <a:rPr lang="ru-RU" dirty="0" err="1" smtClean="0"/>
              <a:t>ктро</a:t>
            </a:r>
            <a:r>
              <a:rPr lang="ru-RU" dirty="0" smtClean="0"/>
              <a:t>-инжиниринга, стремимся к новым технологическим открытиям и конце-</a:t>
            </a:r>
            <a:r>
              <a:rPr lang="ru-RU" dirty="0" err="1" smtClean="0"/>
              <a:t>пциям</a:t>
            </a:r>
            <a:r>
              <a:rPr lang="ru-RU" dirty="0" smtClean="0"/>
              <a:t>. Для развития инноваций в электротехнической отрасли и выпуска новых продуктов, мы реинвестируем прибыль в отдел научных исследований и разработок.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485255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1188644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23797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78374" y="5754914"/>
            <a:ext cx="2067222" cy="445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360317" y="2318823"/>
            <a:ext cx="6140450" cy="3762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076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5C594-5854-42BC-B8AF-E91B5AAE8B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568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nicwebsite.ru/files/writeable/uploads/rucenter6120/image/-08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170" y="2169886"/>
            <a:ext cx="6137230" cy="39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6604001" y="5022813"/>
            <a:ext cx="2779486" cy="99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white">
                    <a:lumMod val="50000"/>
                  </a:prstClr>
                </a:solidFill>
              </a:rPr>
              <a:t>Центральный офис EKF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Россия, 111141, г. Москва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3-й пр. Перова Поля 8, стр. 11</a:t>
            </a:r>
          </a:p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</a:rPr>
              <a:t>+7 (495) 788-88-15</a:t>
            </a:r>
          </a:p>
          <a:p>
            <a:endParaRPr lang="ru-RU" sz="12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ru-RU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613820" y="5860163"/>
            <a:ext cx="1919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D20000"/>
                </a:solidFill>
              </a:rPr>
              <a:t>WWW.EKFGROUP.COM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00125" y="1241426"/>
            <a:ext cx="5502275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9144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3716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828800" indent="0" algn="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594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184" y="1257651"/>
            <a:ext cx="1757900" cy="243931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256678" y="4557939"/>
            <a:ext cx="8570912" cy="828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61938" y="5508399"/>
            <a:ext cx="8577262" cy="4937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229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07" y="2304222"/>
            <a:ext cx="6140462" cy="389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1188644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23797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78374" y="5754914"/>
            <a:ext cx="2067222" cy="445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223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08" y="2318823"/>
            <a:ext cx="6140458" cy="38819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1188644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23797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78374" y="5754914"/>
            <a:ext cx="2067222" cy="445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653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30600" y="1188644"/>
            <a:ext cx="6257925" cy="625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23797"/>
            <a:ext cx="6146800" cy="6175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b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78374" y="5754914"/>
            <a:ext cx="2067222" cy="445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D20000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360317" y="2318823"/>
            <a:ext cx="6140450" cy="3762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076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07" y="2426119"/>
            <a:ext cx="8385290" cy="36989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60305" y="1188644"/>
            <a:ext cx="6140462" cy="6254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D20000"/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14119"/>
            <a:ext cx="6223722" cy="617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56601" y="5708193"/>
            <a:ext cx="2067222" cy="445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МОСКВА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955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7" hasCustomPrompt="1"/>
          </p:nvPr>
        </p:nvSpPr>
        <p:spPr>
          <a:xfrm>
            <a:off x="360362" y="2424113"/>
            <a:ext cx="8385233" cy="36798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ВАШЕ ФОТО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768" y="639588"/>
            <a:ext cx="626431" cy="869256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360307" y="1814119"/>
            <a:ext cx="8385289" cy="504704"/>
            <a:chOff x="1264444" y="2274413"/>
            <a:chExt cx="7519987" cy="339785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60305" y="1188644"/>
            <a:ext cx="6140462" cy="6254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D20000"/>
                </a:solidFill>
              </a:defRPr>
            </a:lvl1pPr>
            <a:lvl2pPr marL="4572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НАЗВАНИЕ 1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07" y="1814119"/>
            <a:ext cx="6223722" cy="617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НАЗВАНИЕ 2 УРОВЕНЬ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56601" y="5708193"/>
            <a:ext cx="2067222" cy="445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800" b="1">
                <a:solidFill>
                  <a:srgbClr val="D20000"/>
                </a:solidFill>
              </a:defRPr>
            </a:lvl2pPr>
            <a:lvl3pPr>
              <a:defRPr sz="2800" b="1">
                <a:solidFill>
                  <a:srgbClr val="D20000"/>
                </a:solidFill>
              </a:defRPr>
            </a:lvl3pPr>
            <a:lvl4pPr>
              <a:defRPr sz="2800" b="1">
                <a:solidFill>
                  <a:srgbClr val="D20000"/>
                </a:solidFill>
              </a:defRPr>
            </a:lvl4pPr>
            <a:lvl5pPr>
              <a:defRPr sz="2800" b="1">
                <a:solidFill>
                  <a:srgbClr val="D20000"/>
                </a:solidFill>
              </a:defRPr>
            </a:lvl5pPr>
          </a:lstStyle>
          <a:p>
            <a:pPr lvl="0"/>
            <a:r>
              <a:rPr lang="ru-RU" dirty="0" smtClean="0"/>
              <a:t>МОСКВА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555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12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25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1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52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704" r:id="rId3"/>
    <p:sldLayoutId id="2147483697" r:id="rId4"/>
    <p:sldLayoutId id="2147483698" r:id="rId5"/>
    <p:sldLayoutId id="2147483705" r:id="rId6"/>
    <p:sldLayoutId id="2147483699" r:id="rId7"/>
    <p:sldLayoutId id="2147483706" r:id="rId8"/>
    <p:sldLayoutId id="2147483709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9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08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768" y="610560"/>
            <a:ext cx="626431" cy="86925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360305" y="1810655"/>
            <a:ext cx="8385289" cy="359231"/>
            <a:chOff x="1264444" y="2274413"/>
            <a:chExt cx="7519987" cy="339785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21" name="Прямоугольник 20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75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0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768" y="610560"/>
            <a:ext cx="626431" cy="86925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360305" y="1810655"/>
            <a:ext cx="8385289" cy="359231"/>
            <a:chOff x="1264444" y="2274413"/>
            <a:chExt cx="7519987" cy="339785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21" name="Прямоугольник 20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58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7F95-FC0A-4C65-BB6F-E523CA6F86B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2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0" r:id="rId2"/>
    <p:sldLayoutId id="2147483689" r:id="rId3"/>
    <p:sldLayoutId id="2147483700" r:id="rId4"/>
    <p:sldLayoutId id="2147483691" r:id="rId5"/>
    <p:sldLayoutId id="2147483701" r:id="rId6"/>
    <p:sldLayoutId id="2147483703" r:id="rId7"/>
    <p:sldLayoutId id="2147483707" r:id="rId8"/>
    <p:sldLayoutId id="2147483711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10560"/>
            <a:ext cx="626431" cy="86925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360305" y="1810655"/>
            <a:ext cx="8385289" cy="359231"/>
            <a:chOff x="1264444" y="2274413"/>
            <a:chExt cx="7519987" cy="339785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21" name="Прямоугольник 20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9868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35775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61C12C-E3E4-41AE-8144-80821625E7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4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52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1919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7F95-FC0A-4C65-BB6F-E523CA6F8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2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68" y="610560"/>
            <a:ext cx="626431" cy="86925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360305" y="1810655"/>
            <a:ext cx="8385289" cy="359231"/>
            <a:chOff x="1264444" y="2274413"/>
            <a:chExt cx="7519987" cy="339785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60305" y="6200778"/>
            <a:ext cx="8385289" cy="131689"/>
            <a:chOff x="1264444" y="2274413"/>
            <a:chExt cx="7519987" cy="339785"/>
          </a:xfrm>
        </p:grpSpPr>
        <p:sp>
          <p:nvSpPr>
            <p:cNvPr id="21" name="Прямоугольник 20"/>
            <p:cNvSpPr/>
            <p:nvPr userDrawn="1"/>
          </p:nvSpPr>
          <p:spPr>
            <a:xfrm>
              <a:off x="6930532" y="2274413"/>
              <a:ext cx="1853899" cy="339785"/>
            </a:xfrm>
            <a:prstGeom prst="rect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1264444" y="2274413"/>
              <a:ext cx="5506808" cy="3397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9868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1919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5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1919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36228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7F95-FC0A-4C65-BB6F-E523CA6F8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5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65471"/>
            <a:ext cx="9144000" cy="6121794"/>
            <a:chOff x="0" y="0"/>
            <a:chExt cx="9144000" cy="612179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1539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403" y="571529"/>
              <a:ext cx="1742094" cy="241738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37547" y="4921465"/>
              <a:ext cx="86538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Огнестойкие антивандальные шкафы серии «</a:t>
              </a:r>
              <a:r>
                <a:rPr lang="en-US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ProPower</a:t>
              </a:r>
              <a:r>
                <a:rPr lang="ru-RU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»</a:t>
              </a:r>
              <a:endPara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7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08301" y="1572244"/>
            <a:ext cx="89356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Огнестойкие антивандальные шкафы серии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en-US" b="1" dirty="0" err="1" smtClean="0">
                <a:solidFill>
                  <a:srgbClr val="FF0000"/>
                </a:solidFill>
              </a:rPr>
              <a:t>ProPower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со скидкой 30%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Назначение: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для установки силового оборудования и аппаратуры управления</a:t>
            </a: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Сфера применения: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нефте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-газовый и химический сектор, электроэнергетика, очистные сооружения, аэропорты </a:t>
            </a:r>
          </a:p>
        </p:txBody>
      </p:sp>
      <p:sp>
        <p:nvSpPr>
          <p:cNvPr id="8" name="CustomShape 16"/>
          <p:cNvSpPr/>
          <p:nvPr/>
        </p:nvSpPr>
        <p:spPr>
          <a:xfrm>
            <a:off x="1162024" y="652898"/>
            <a:ext cx="7556400" cy="3518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DejaVu Sans"/>
              </a:rPr>
              <a:t>Снижение цен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a typeface="DejaVu Sans"/>
              </a:rPr>
              <a:t>на шкафы </a:t>
            </a:r>
            <a:r>
              <a:rPr lang="en-US" sz="2000" b="1" dirty="0" err="1" smtClean="0">
                <a:solidFill>
                  <a:srgbClr val="FF0000"/>
                </a:solidFill>
                <a:ea typeface="DejaVu Sans"/>
              </a:rPr>
              <a:t>ProPower</a:t>
            </a:r>
            <a:endParaRPr lang="ru-RU" sz="2400" b="1" dirty="0">
              <a:solidFill>
                <a:srgbClr val="FF0000"/>
              </a:solidFill>
              <a:latin typeface="+mj-lt"/>
              <a:ea typeface="DejaVu Sans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1" t="3162" b="28385"/>
          <a:stretch/>
        </p:blipFill>
        <p:spPr>
          <a:xfrm>
            <a:off x="5605662" y="3922987"/>
            <a:ext cx="3188962" cy="26801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AutoShape 6" descr="http://epi.e-grouptfe.com/templates/images/ecu/0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epi.e-grouptfe.com/templates/images/ecu/04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www.profile.vox.pl/lang/be/__i/142/126/_images/mlotek_4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http://glodealer.com/sites/default/files/sale/3-7/skidki-Petrozavodsk-1406708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9272" y1="33113" x2="59272" y2="3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38" y="4441776"/>
            <a:ext cx="1992755" cy="199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7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32045" y="1795988"/>
            <a:ext cx="873141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Материал корпуса: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стеклопластик </a:t>
            </a:r>
            <a:r>
              <a:rPr lang="en-US" b="1" dirty="0" smtClean="0">
                <a:solidFill>
                  <a:srgbClr val="FF0000"/>
                </a:solidFill>
              </a:rPr>
              <a:t>IP44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Корпус не подвержен деформации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Не ржавеет и не выгорает на солнце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Устойчив к реагентам, солям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Огнестойкий (до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960 °С)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Корпус разборный, не требует заземления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Рабочая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° эксплуатации от -40 до +60 °С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Шкаф монтажной панелью не комплектуется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ustomShape 16"/>
          <p:cNvSpPr/>
          <p:nvPr/>
        </p:nvSpPr>
        <p:spPr>
          <a:xfrm>
            <a:off x="1162024" y="681473"/>
            <a:ext cx="7556400" cy="3518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DejaVu Sans"/>
              </a:rPr>
              <a:t>Антивандальные шкафы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  <a:ea typeface="DejaVu Sans"/>
              </a:rPr>
              <a:t>ProPower</a:t>
            </a:r>
            <a:endParaRPr lang="ru-RU" sz="2000" b="1" dirty="0">
              <a:solidFill>
                <a:srgbClr val="FF0000"/>
              </a:solidFill>
              <a:latin typeface="+mj-lt"/>
              <a:ea typeface="DejaVu Sans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1" t="3162" b="28385"/>
          <a:stretch/>
        </p:blipFill>
        <p:spPr>
          <a:xfrm>
            <a:off x="5644574" y="3825707"/>
            <a:ext cx="3188962" cy="26801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AutoShape 6" descr="http://epi.e-grouptfe.com/templates/images/ecu/0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epi.e-grouptfe.com/templates/images/ecu/04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www.profile.vox.pl/lang/be/__i/142/126/_images/mlotek_4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M:\mlotek_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32" y="4918937"/>
            <a:ext cx="1260000" cy="11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:\0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07" y="5067206"/>
            <a:ext cx="720000" cy="82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M:\0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01" y="5067207"/>
            <a:ext cx="720000" cy="82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7100" y="5156459"/>
            <a:ext cx="527050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11550" y="5535470"/>
            <a:ext cx="450850" cy="11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46475" y="5606254"/>
            <a:ext cx="371475" cy="11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06799" y="5662811"/>
            <a:ext cx="244476" cy="11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7" name="Picture 13" descr="M:\_318-589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4" y="5201100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1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99611" y="4320068"/>
            <a:ext cx="80121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Каркас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621723"/>
              </p:ext>
            </p:extLst>
          </p:nvPr>
        </p:nvGraphicFramePr>
        <p:xfrm>
          <a:off x="118750" y="3964860"/>
          <a:ext cx="8892000" cy="21945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92000"/>
                <a:gridCol w="1440000"/>
                <a:gridCol w="1440000"/>
                <a:gridCol w="1440000"/>
                <a:gridCol w="1440000"/>
                <a:gridCol w="1440000"/>
              </a:tblGrid>
              <a:tr h="2700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Шкафы с цоколем</a:t>
                      </a:r>
                      <a:endParaRPr lang="ru-RU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Габарит (</a:t>
                      </a:r>
                      <a:r>
                        <a:rPr lang="ru-RU" sz="1200" dirty="0" err="1" smtClean="0">
                          <a:latin typeface="+mj-lt"/>
                        </a:rPr>
                        <a:t>ВхШхГ</a:t>
                      </a:r>
                      <a:r>
                        <a:rPr lang="ru-RU" sz="1200" dirty="0" smtClean="0">
                          <a:latin typeface="+mj-lt"/>
                        </a:rPr>
                        <a:t>),</a:t>
                      </a:r>
                      <a:r>
                        <a:rPr lang="ru-RU" sz="1200" baseline="0" dirty="0" smtClean="0">
                          <a:latin typeface="+mj-lt"/>
                        </a:rPr>
                        <a:t> мм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1150x595x320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1150x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790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x320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1150x480x790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1150x1190x320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1150x1190x480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1150x990x320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1150x990x480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1750x595x320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1750x790x320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Монтаж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напольный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напольный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напольный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на фундамент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фундамент</a:t>
                      </a:r>
                    </a:p>
                  </a:txBody>
                  <a:tcPr>
                    <a:noFill/>
                  </a:tcPr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Высота цоколя, мм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280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280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280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880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880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Кабельный ввод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снизу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снизу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снизу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снизу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снизу</a:t>
                      </a:r>
                    </a:p>
                  </a:txBody>
                  <a:tcPr>
                    <a:noFill/>
                  </a:tcPr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Дверь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2 симметричных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2 ассиметричных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1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симметричных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6" name="CustomShape 16"/>
          <p:cNvSpPr/>
          <p:nvPr/>
        </p:nvSpPr>
        <p:spPr>
          <a:xfrm>
            <a:off x="1162024" y="681473"/>
            <a:ext cx="7556400" cy="3518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+mj-lt"/>
                <a:ea typeface="DejaVu Sans"/>
              </a:rPr>
              <a:t>ProPower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DejaVu Sans"/>
              </a:rPr>
              <a:t> –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DejaVu Sans"/>
              </a:rPr>
              <a:t>характеристики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  <a:ea typeface="DejaVu Sans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787" y="2164803"/>
            <a:ext cx="1321010" cy="1577217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46" y="1495807"/>
            <a:ext cx="880674" cy="2246213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968" y="1987179"/>
            <a:ext cx="880674" cy="1792941"/>
          </a:xfrm>
          <a:prstGeom prst="rect">
            <a:avLst/>
          </a:prstGeom>
        </p:spPr>
      </p:pic>
      <p:pic>
        <p:nvPicPr>
          <p:cNvPr id="18" name="Рисунок 17" descr="Вырезка экрана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9" r="1"/>
          <a:stretch/>
        </p:blipFill>
        <p:spPr>
          <a:xfrm>
            <a:off x="2105025" y="2164802"/>
            <a:ext cx="773191" cy="1577218"/>
          </a:xfrm>
          <a:prstGeom prst="rect">
            <a:avLst/>
          </a:prstGeom>
        </p:spPr>
      </p:pic>
      <p:pic>
        <p:nvPicPr>
          <p:cNvPr id="13" name="Рисунок 12" descr="Вырезка экрана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3"/>
          <a:stretch/>
        </p:blipFill>
        <p:spPr>
          <a:xfrm>
            <a:off x="5308599" y="2190203"/>
            <a:ext cx="981076" cy="1577217"/>
          </a:xfrm>
          <a:prstGeom prst="rect">
            <a:avLst/>
          </a:prstGeom>
        </p:spPr>
      </p:pic>
      <p:pic>
        <p:nvPicPr>
          <p:cNvPr id="14" name="Рисунок 13" descr="Вырезка экрана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07"/>
          <a:stretch/>
        </p:blipFill>
        <p:spPr>
          <a:xfrm>
            <a:off x="4730087" y="2190203"/>
            <a:ext cx="578512" cy="15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933184"/>
              </p:ext>
            </p:extLst>
          </p:nvPr>
        </p:nvGraphicFramePr>
        <p:xfrm>
          <a:off x="176540" y="4355478"/>
          <a:ext cx="8712000" cy="2011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92000"/>
                <a:gridCol w="2340000"/>
                <a:gridCol w="2340000"/>
                <a:gridCol w="2340000"/>
              </a:tblGrid>
              <a:tr h="24519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Шкафы без цоколя</a:t>
                      </a:r>
                      <a:endParaRPr lang="ru-RU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Габарит (</a:t>
                      </a:r>
                      <a:r>
                        <a:rPr lang="ru-RU" sz="1200" dirty="0" err="1" smtClean="0">
                          <a:latin typeface="+mj-lt"/>
                        </a:rPr>
                        <a:t>ВхШхГ</a:t>
                      </a:r>
                      <a:r>
                        <a:rPr lang="ru-RU" sz="1200" dirty="0" smtClean="0">
                          <a:latin typeface="+mj-lt"/>
                        </a:rPr>
                        <a:t>),</a:t>
                      </a:r>
                      <a:r>
                        <a:rPr lang="ru-RU" sz="1200" baseline="0" dirty="0" smtClean="0">
                          <a:latin typeface="+mj-lt"/>
                        </a:rPr>
                        <a:t> мм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 650x400x242</a:t>
                      </a: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870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595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870x790x320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870x1190x320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870x990x320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Монтаж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навесной</a:t>
                      </a:r>
                      <a:br>
                        <a:rPr lang="ru-RU" sz="1200" dirty="0" smtClean="0">
                          <a:latin typeface="+mj-lt"/>
                        </a:rPr>
                      </a:br>
                      <a:r>
                        <a:rPr lang="ru-RU" sz="1200" dirty="0" smtClean="0">
                          <a:latin typeface="+mj-lt"/>
                        </a:rPr>
                        <a:t>напольный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навесной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напольный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навесной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напольный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Высота цоколя, мм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нет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Кабельный ввод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снизу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снизу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снизу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Дверь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2 симметричных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2 ассиметричных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6" name="CustomShape 16"/>
          <p:cNvSpPr/>
          <p:nvPr/>
        </p:nvSpPr>
        <p:spPr>
          <a:xfrm>
            <a:off x="1162024" y="681473"/>
            <a:ext cx="7556400" cy="3518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+mj-lt"/>
                <a:ea typeface="DejaVu Sans"/>
              </a:rPr>
              <a:t>ProPower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DejaVu Sans"/>
              </a:rPr>
              <a:t> –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DejaVu Sans"/>
              </a:rPr>
              <a:t>характеристики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  <a:ea typeface="DejaVu Sans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55" y="1968620"/>
            <a:ext cx="1692000" cy="2187160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154" y1="6897" x2="11154" y2="6897"/>
                        <a14:foregroundMark x1="40000" y1="3793" x2="40000" y2="3793"/>
                        <a14:foregroundMark x1="92308" y1="15517" x2="92308" y2="15517"/>
                        <a14:foregroundMark x1="91538" y1="52414" x2="91538" y2="52414"/>
                        <a14:foregroundMark x1="46923" y1="44138" x2="46923" y2="44138"/>
                        <a14:foregroundMark x1="91923" y1="20690" x2="91923" y2="20690"/>
                        <a14:backgroundMark x1="80000" y1="91379" x2="80000" y2="91379"/>
                        <a14:backgroundMark x1="95385" y1="77241" x2="95385" y2="77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26" y="1900125"/>
            <a:ext cx="2259107" cy="2520000"/>
          </a:xfrm>
          <a:prstGeom prst="rect">
            <a:avLst/>
          </a:prstGeom>
        </p:spPr>
      </p:pic>
      <p:pic>
        <p:nvPicPr>
          <p:cNvPr id="24" name="Рисунок 23" descr="Вырезка экрана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154" y1="6897" x2="11154" y2="6897"/>
                        <a14:foregroundMark x1="40000" y1="3793" x2="40000" y2="3793"/>
                        <a14:foregroundMark x1="92308" y1="15517" x2="92308" y2="15517"/>
                        <a14:foregroundMark x1="91538" y1="52414" x2="91538" y2="52414"/>
                        <a14:foregroundMark x1="46923" y1="44138" x2="46923" y2="44138"/>
                        <a14:foregroundMark x1="91923" y1="20690" x2="91923" y2="20690"/>
                        <a14:backgroundMark x1="80000" y1="91379" x2="80000" y2="91379"/>
                        <a14:backgroundMark x1="95385" y1="77241" x2="95385" y2="77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696"/>
          <a:stretch/>
        </p:blipFill>
        <p:spPr>
          <a:xfrm>
            <a:off x="6334334" y="1905902"/>
            <a:ext cx="978277" cy="2520000"/>
          </a:xfrm>
          <a:prstGeom prst="rect">
            <a:avLst/>
          </a:prstGeom>
        </p:spPr>
      </p:pic>
      <p:pic>
        <p:nvPicPr>
          <p:cNvPr id="25" name="Рисунок 24" descr="Вырезка экрана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54" y1="6897" x2="11154" y2="6897"/>
                        <a14:foregroundMark x1="40000" y1="3793" x2="40000" y2="3793"/>
                        <a14:foregroundMark x1="92308" y1="15517" x2="92308" y2="15517"/>
                        <a14:foregroundMark x1="91538" y1="52414" x2="91538" y2="52414"/>
                        <a14:foregroundMark x1="46923" y1="44138" x2="46923" y2="44138"/>
                        <a14:foregroundMark x1="91923" y1="20690" x2="91923" y2="20690"/>
                        <a14:foregroundMark x1="48338" y1="49655" x2="48338" y2="49655"/>
                        <a14:foregroundMark x1="65257" y1="6897" x2="65257" y2="6897"/>
                        <a14:backgroundMark x1="80000" y1="91379" x2="80000" y2="91379"/>
                        <a14:backgroundMark x1="95385" y1="77241" x2="95385" y2="77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04"/>
          <a:stretch/>
        </p:blipFill>
        <p:spPr>
          <a:xfrm>
            <a:off x="7316362" y="1905902"/>
            <a:ext cx="1628792" cy="2520000"/>
          </a:xfrm>
          <a:prstGeom prst="rect">
            <a:avLst/>
          </a:prstGeom>
        </p:spPr>
      </p:pic>
      <p:pic>
        <p:nvPicPr>
          <p:cNvPr id="26" name="Рисунок 25" descr="Вырезка экрана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33" t="17406" b="20166"/>
          <a:stretch/>
        </p:blipFill>
        <p:spPr>
          <a:xfrm>
            <a:off x="8827805" y="2174117"/>
            <a:ext cx="152400" cy="1452562"/>
          </a:xfrm>
          <a:prstGeom prst="rect">
            <a:avLst/>
          </a:prstGeom>
        </p:spPr>
      </p:pic>
      <p:pic>
        <p:nvPicPr>
          <p:cNvPr id="27" name="Рисунок 26" descr="Вырезка экрана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33" t="17406" b="20166"/>
          <a:stretch/>
        </p:blipFill>
        <p:spPr>
          <a:xfrm>
            <a:off x="6090081" y="2225490"/>
            <a:ext cx="152400" cy="14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5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6"/>
          <p:cNvSpPr/>
          <p:nvPr/>
        </p:nvSpPr>
        <p:spPr>
          <a:xfrm>
            <a:off x="1162024" y="681473"/>
            <a:ext cx="7556400" cy="3518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+mj-lt"/>
                <a:ea typeface="DejaVu Sans"/>
              </a:rPr>
              <a:t>ProPower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DejaVu Sans"/>
              </a:rPr>
              <a:t> -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DejaVu Sans"/>
              </a:rPr>
              <a:t>Надежность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  <a:ea typeface="DejaVu Sans"/>
            </a:endParaRPr>
          </a:p>
        </p:txBody>
      </p:sp>
      <p:pic>
        <p:nvPicPr>
          <p:cNvPr id="2050" name="Picture 2" descr="O:\Департаменты\12. Департамент стратегического планирования и развития\12.5. Корпуса электрощитов и аксессуары\Фото\Нормальные фото\Пластик\ProPower\Офис\WP_20160119_20_27_27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926" y="2268184"/>
            <a:ext cx="2520000" cy="14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O:\Департаменты\12. Департамент стратегического планирования и развития\12.5. Корпуса электрощитов и аксессуары\Фото\Нормальные фото\Пластик\ProPower\Офис\WP_20160119_20_28_49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0657" y="3528184"/>
            <a:ext cx="2520000" cy="14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:\Департаменты\12. Департамент стратегического планирования и развития\12.5. Корпуса электрощитов и аксессуары\Фото\Нормальные фото\Пластик\ProPower\Офис\WP_20160119_20_29_54_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63743" y="2990615"/>
            <a:ext cx="2520000" cy="14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O:\Департаменты\12. Департамент стратегического планирования и развития\12.5. Корпуса электрощитов и аксессуары\Фото\Нормальные фото\Пластик\ProPower\Офис\WP_20160119_20_30_05_P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04594" y="2100023"/>
            <a:ext cx="2520000" cy="14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Выноска 3 (без границы) 20"/>
          <p:cNvSpPr/>
          <p:nvPr/>
        </p:nvSpPr>
        <p:spPr>
          <a:xfrm>
            <a:off x="1897354" y="1927755"/>
            <a:ext cx="1872000" cy="396000"/>
          </a:xfrm>
          <a:prstGeom prst="callout3">
            <a:avLst>
              <a:gd name="adj1" fmla="val 128717"/>
              <a:gd name="adj2" fmla="val 31950"/>
              <a:gd name="adj3" fmla="val 166519"/>
              <a:gd name="adj4" fmla="val 27626"/>
              <a:gd name="adj5" fmla="val 279811"/>
              <a:gd name="adj6" fmla="val 13094"/>
              <a:gd name="adj7" fmla="val 283865"/>
              <a:gd name="adj8" fmla="val -26945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Удобная и быстрая опломбировка шкафа</a:t>
            </a:r>
            <a:endParaRPr lang="ru-RU" sz="1200" dirty="0"/>
          </a:p>
        </p:txBody>
      </p:sp>
      <p:sp>
        <p:nvSpPr>
          <p:cNvPr id="22" name="Выноска 3 (без границы) 21"/>
          <p:cNvSpPr/>
          <p:nvPr/>
        </p:nvSpPr>
        <p:spPr>
          <a:xfrm>
            <a:off x="600071" y="4991519"/>
            <a:ext cx="1980000" cy="396000"/>
          </a:xfrm>
          <a:prstGeom prst="callout3">
            <a:avLst>
              <a:gd name="adj1" fmla="val -22568"/>
              <a:gd name="adj2" fmla="val 8171"/>
              <a:gd name="adj3" fmla="val -114819"/>
              <a:gd name="adj4" fmla="val 8093"/>
              <a:gd name="adj5" fmla="val -179353"/>
              <a:gd name="adj6" fmla="val 7574"/>
              <a:gd name="adj7" fmla="val -315968"/>
              <a:gd name="adj8" fmla="val 21038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Двойная защитная шторка личинки замка</a:t>
            </a:r>
            <a:endParaRPr lang="ru-RU" sz="1200" dirty="0"/>
          </a:p>
        </p:txBody>
      </p:sp>
      <p:sp>
        <p:nvSpPr>
          <p:cNvPr id="23" name="Выноска 3 (без границы) 22"/>
          <p:cNvSpPr/>
          <p:nvPr/>
        </p:nvSpPr>
        <p:spPr>
          <a:xfrm>
            <a:off x="1540548" y="6002359"/>
            <a:ext cx="2340000" cy="396000"/>
          </a:xfrm>
          <a:prstGeom prst="callout3">
            <a:avLst>
              <a:gd name="adj1" fmla="val -19914"/>
              <a:gd name="adj2" fmla="val 76117"/>
              <a:gd name="adj3" fmla="val -53774"/>
              <a:gd name="adj4" fmla="val 92494"/>
              <a:gd name="adj5" fmla="val -219165"/>
              <a:gd name="adj6" fmla="val 93568"/>
              <a:gd name="adj7" fmla="val -262885"/>
              <a:gd name="adj8" fmla="val 9376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Защитный блок – исключает протечку воды через замок</a:t>
            </a:r>
            <a:endParaRPr lang="ru-RU" sz="1200" dirty="0"/>
          </a:p>
        </p:txBody>
      </p:sp>
      <p:sp>
        <p:nvSpPr>
          <p:cNvPr id="24" name="Выноска 3 (без границы) 23"/>
          <p:cNvSpPr/>
          <p:nvPr/>
        </p:nvSpPr>
        <p:spPr>
          <a:xfrm>
            <a:off x="5061733" y="4874252"/>
            <a:ext cx="1980000" cy="396000"/>
          </a:xfrm>
          <a:prstGeom prst="callout3">
            <a:avLst>
              <a:gd name="adj1" fmla="val -22568"/>
              <a:gd name="adj2" fmla="val 8171"/>
              <a:gd name="adj3" fmla="val -114819"/>
              <a:gd name="adj4" fmla="val 8093"/>
              <a:gd name="adj5" fmla="val -179353"/>
              <a:gd name="adj6" fmla="val 7574"/>
              <a:gd name="adj7" fmla="val -315968"/>
              <a:gd name="adj8" fmla="val 21038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Торцевые отверстия – для вентиляции шкафа</a:t>
            </a:r>
            <a:endParaRPr lang="ru-RU" sz="1200" dirty="0"/>
          </a:p>
        </p:txBody>
      </p:sp>
      <p:sp>
        <p:nvSpPr>
          <p:cNvPr id="25" name="Выноска 3 (без границы) 24"/>
          <p:cNvSpPr/>
          <p:nvPr/>
        </p:nvSpPr>
        <p:spPr>
          <a:xfrm>
            <a:off x="5777934" y="5845498"/>
            <a:ext cx="2628000" cy="396000"/>
          </a:xfrm>
          <a:prstGeom prst="callout3">
            <a:avLst>
              <a:gd name="adj1" fmla="val -14606"/>
              <a:gd name="adj2" fmla="val 56745"/>
              <a:gd name="adj3" fmla="val -120127"/>
              <a:gd name="adj4" fmla="val 76613"/>
              <a:gd name="adj5" fmla="val -235090"/>
              <a:gd name="adj6" fmla="val 76625"/>
              <a:gd name="adj7" fmla="val -366396"/>
              <a:gd name="adj8" fmla="val 76687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Защитная сетка от проникновения посторонних предметов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832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6"/>
          <p:cNvSpPr/>
          <p:nvPr/>
        </p:nvSpPr>
        <p:spPr>
          <a:xfrm>
            <a:off x="1162024" y="681473"/>
            <a:ext cx="7556400" cy="3518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+mj-lt"/>
                <a:ea typeface="DejaVu Sans"/>
              </a:rPr>
              <a:t>ProPower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DejaVu Sans"/>
              </a:rPr>
              <a:t> -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DejaVu Sans"/>
              </a:rPr>
              <a:t>Надежность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  <a:ea typeface="DejaVu Sans"/>
            </a:endParaRPr>
          </a:p>
        </p:txBody>
      </p:sp>
      <p:pic>
        <p:nvPicPr>
          <p:cNvPr id="2054" name="Picture 6" descr="O:\Департаменты\12. Департамент стратегического планирования и развития\12.5. Корпуса электрощитов и аксессуары\Фото\Нормальные фото\Пластик\ProPower\Офис\WP_20160119_20_31_23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30" y="3261748"/>
            <a:ext cx="3060000" cy="17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O:\Департаменты\12. Департамент стратегического планирования и развития\12.5. Корпуса электрощитов и аксессуары\Фото\Нормальные фото\Пластик\ProPower\Офис\WP_20160119_20_32_05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6600" y="2704993"/>
            <a:ext cx="3060000" cy="17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:\Департаменты\12. Департамент стратегического планирования и развития\12.5. Корпуса электрощитов и аксессуары\Фото\Нормальные фото\Пластик\ProPower\Офис\WP_20160119_20_29_32_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9876" y="2704993"/>
            <a:ext cx="3060000" cy="17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Выноска 3 (без границы) 12"/>
          <p:cNvSpPr/>
          <p:nvPr/>
        </p:nvSpPr>
        <p:spPr>
          <a:xfrm>
            <a:off x="289043" y="5872055"/>
            <a:ext cx="2128335" cy="396000"/>
          </a:xfrm>
          <a:prstGeom prst="callout3">
            <a:avLst>
              <a:gd name="adj1" fmla="val -22568"/>
              <a:gd name="adj2" fmla="val 8171"/>
              <a:gd name="adj3" fmla="val -114819"/>
              <a:gd name="adj4" fmla="val 8093"/>
              <a:gd name="adj5" fmla="val -179353"/>
              <a:gd name="adj6" fmla="val 7574"/>
              <a:gd name="adj7" fmla="val -443366"/>
              <a:gd name="adj8" fmla="val 3289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Ребра жесткости – высокая прочность дверцы шкафа</a:t>
            </a:r>
            <a:endParaRPr lang="ru-RU" sz="1200" dirty="0"/>
          </a:p>
        </p:txBody>
      </p:sp>
      <p:sp>
        <p:nvSpPr>
          <p:cNvPr id="15" name="Выноска 3 (без границы) 14"/>
          <p:cNvSpPr/>
          <p:nvPr/>
        </p:nvSpPr>
        <p:spPr>
          <a:xfrm>
            <a:off x="3181680" y="5506491"/>
            <a:ext cx="2468940" cy="396000"/>
          </a:xfrm>
          <a:prstGeom prst="callout3">
            <a:avLst>
              <a:gd name="adj1" fmla="val -22070"/>
              <a:gd name="adj2" fmla="val 7320"/>
              <a:gd name="adj3" fmla="val -66402"/>
              <a:gd name="adj4" fmla="val 7128"/>
              <a:gd name="adj5" fmla="val -112005"/>
              <a:gd name="adj6" fmla="val 7188"/>
              <a:gd name="adj7" fmla="val -344748"/>
              <a:gd name="adj8" fmla="val 39063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Двускатная крыша с козырьком – защита от осадков</a:t>
            </a:r>
            <a:endParaRPr lang="ru-RU" sz="1200" dirty="0"/>
          </a:p>
        </p:txBody>
      </p:sp>
      <p:sp>
        <p:nvSpPr>
          <p:cNvPr id="16" name="Выноска 3 (без границы) 15"/>
          <p:cNvSpPr/>
          <p:nvPr/>
        </p:nvSpPr>
        <p:spPr>
          <a:xfrm>
            <a:off x="6077374" y="5988270"/>
            <a:ext cx="2468940" cy="396000"/>
          </a:xfrm>
          <a:prstGeom prst="callout3">
            <a:avLst>
              <a:gd name="adj1" fmla="val -22568"/>
              <a:gd name="adj2" fmla="val 8171"/>
              <a:gd name="adj3" fmla="val -114819"/>
              <a:gd name="adj4" fmla="val 8093"/>
              <a:gd name="adj5" fmla="val -179353"/>
              <a:gd name="adj6" fmla="val 7574"/>
              <a:gd name="adj7" fmla="val -428934"/>
              <a:gd name="adj8" fmla="val 40605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Высокий цоколь для удобного подвода кабеля</a:t>
            </a:r>
            <a:endParaRPr lang="ru-RU" sz="1200" dirty="0"/>
          </a:p>
        </p:txBody>
      </p:sp>
      <p:sp>
        <p:nvSpPr>
          <p:cNvPr id="17" name="Выноска 3 (без границы) 16"/>
          <p:cNvSpPr/>
          <p:nvPr/>
        </p:nvSpPr>
        <p:spPr>
          <a:xfrm>
            <a:off x="3027970" y="1837618"/>
            <a:ext cx="2468940" cy="396000"/>
          </a:xfrm>
          <a:prstGeom prst="callout3">
            <a:avLst>
              <a:gd name="adj1" fmla="val 117742"/>
              <a:gd name="adj2" fmla="val 13445"/>
              <a:gd name="adj3" fmla="val 193060"/>
              <a:gd name="adj4" fmla="val 13495"/>
              <a:gd name="adj5" fmla="val 272844"/>
              <a:gd name="adj6" fmla="val -8243"/>
              <a:gd name="adj7" fmla="val 396085"/>
              <a:gd name="adj8" fmla="val -4041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Запирание двери в двух точках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646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EKF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овый форма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БЛ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Ойстачер планы 2015г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БЛ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ПОСЛЕД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БЛ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ПОСЛЕД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Л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овый форма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СЛЕД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овый форма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БЛ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БЛ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ПОСЛЕД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БЛ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БЛ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EKF</Template>
  <TotalTime>3242</TotalTime>
  <Words>263</Words>
  <Application>Microsoft Office PowerPoint</Application>
  <PresentationFormat>Экран (4:3)</PresentationFormat>
  <Paragraphs>100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7</vt:i4>
      </vt:variant>
    </vt:vector>
  </HeadingPairs>
  <TitlesOfParts>
    <vt:vector size="22" baseType="lpstr">
      <vt:lpstr>ШАБЛОН ПРЕЗЕНТАЦИИ EKF</vt:lpstr>
      <vt:lpstr>БЛОК</vt:lpstr>
      <vt:lpstr>ПОСЛЕДНИЙ СЛАЙД</vt:lpstr>
      <vt:lpstr>1_БЛОК</vt:lpstr>
      <vt:lpstr>Тема1</vt:lpstr>
      <vt:lpstr>2_БЛОК</vt:lpstr>
      <vt:lpstr>1_ПОСЛЕДНИЙ СЛАЙД</vt:lpstr>
      <vt:lpstr>3_БЛОК</vt:lpstr>
      <vt:lpstr>4_БЛОК</vt:lpstr>
      <vt:lpstr>5_БЛОК</vt:lpstr>
      <vt:lpstr>Ойстачер планы 2015г.</vt:lpstr>
      <vt:lpstr>6_БЛОК</vt:lpstr>
      <vt:lpstr>2_ПОСЛЕДНИЙ СЛАЙД</vt:lpstr>
      <vt:lpstr>7_БЛОК</vt:lpstr>
      <vt:lpstr>3_ПОСЛЕДНИЙ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Системы управления микроклиматом</dc:title>
  <dc:creator>Мороз Иван Евгеньевич</dc:creator>
  <cp:lastModifiedBy>Верютина Виктория Дмитриевна</cp:lastModifiedBy>
  <cp:revision>295</cp:revision>
  <cp:lastPrinted>2015-03-02T13:43:59Z</cp:lastPrinted>
  <dcterms:created xsi:type="dcterms:W3CDTF">2015-03-02T11:13:44Z</dcterms:created>
  <dcterms:modified xsi:type="dcterms:W3CDTF">2016-07-19T06:40:18Z</dcterms:modified>
</cp:coreProperties>
</file>